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67" r:id="rId5"/>
    <p:sldId id="268" r:id="rId6"/>
    <p:sldId id="269" r:id="rId7"/>
    <p:sldId id="271" r:id="rId8"/>
    <p:sldId id="272" r:id="rId9"/>
    <p:sldId id="273" r:id="rId10"/>
    <p:sldId id="290" r:id="rId11"/>
    <p:sldId id="274" r:id="rId12"/>
    <p:sldId id="275" r:id="rId13"/>
    <p:sldId id="276" r:id="rId14"/>
    <p:sldId id="277" r:id="rId15"/>
    <p:sldId id="280" r:id="rId16"/>
    <p:sldId id="281" r:id="rId17"/>
    <p:sldId id="278" r:id="rId18"/>
    <p:sldId id="279" r:id="rId19"/>
    <p:sldId id="282" r:id="rId20"/>
    <p:sldId id="283" r:id="rId21"/>
    <p:sldId id="284" r:id="rId22"/>
    <p:sldId id="285" r:id="rId23"/>
    <p:sldId id="287" r:id="rId24"/>
    <p:sldId id="289" r:id="rId25"/>
    <p:sldId id="28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889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0C1FBB-0CEE-D9D5-13BE-6DCA719E7291}" v="1288" dt="2025-05-27T15:26:40.627"/>
    <p1510:client id="{E5D3D162-8F48-EB5B-639B-97D2B29C3342}" v="57" dt="2025-05-28T01:24:46.9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92"/>
  </p:normalViewPr>
  <p:slideViewPr>
    <p:cSldViewPr snapToGrid="0" snapToObjects="1">
      <p:cViewPr>
        <p:scale>
          <a:sx n="100" d="100"/>
          <a:sy n="100" d="100"/>
        </p:scale>
        <p:origin x="58" y="-9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228FB3-A314-41DB-B956-6477DA174331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9D52203-4F8D-4172-90E6-93A627FCF4A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 spectrum analyzer designed and patented in the 1970s</a:t>
          </a:r>
        </a:p>
      </dgm:t>
    </dgm:pt>
    <dgm:pt modelId="{335B69F2-9B03-4BDC-9B5E-4C0930D56616}" type="parTrans" cxnId="{AB8BE718-B9F3-44ED-8651-E001F281D816}">
      <dgm:prSet/>
      <dgm:spPr/>
      <dgm:t>
        <a:bodyPr/>
        <a:lstStyle/>
        <a:p>
          <a:endParaRPr lang="en-US"/>
        </a:p>
      </dgm:t>
    </dgm:pt>
    <dgm:pt modelId="{79C09F1D-B81A-4BEE-B14C-02BF9F472DD1}" type="sibTrans" cxnId="{AB8BE718-B9F3-44ED-8651-E001F281D816}">
      <dgm:prSet/>
      <dgm:spPr/>
      <dgm:t>
        <a:bodyPr/>
        <a:lstStyle/>
        <a:p>
          <a:endParaRPr lang="en-US"/>
        </a:p>
      </dgm:t>
    </dgm:pt>
    <dgm:pt modelId="{675854F6-898B-4A62-A513-8A67566EE5C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Focus on replacing the outdated CRT with a single board computer and LCD touchscreen.</a:t>
          </a:r>
        </a:p>
      </dgm:t>
    </dgm:pt>
    <dgm:pt modelId="{9BF84C75-19C2-432F-91CD-DE5FFC493869}" type="parTrans" cxnId="{AF4A8BFF-F49B-4B53-8AB2-762FB899323A}">
      <dgm:prSet/>
      <dgm:spPr/>
      <dgm:t>
        <a:bodyPr/>
        <a:lstStyle/>
        <a:p>
          <a:endParaRPr lang="en-US"/>
        </a:p>
      </dgm:t>
    </dgm:pt>
    <dgm:pt modelId="{3D1B9E78-1473-4235-A3CE-B192FEDD21D5}" type="sibTrans" cxnId="{AF4A8BFF-F49B-4B53-8AB2-762FB899323A}">
      <dgm:prSet/>
      <dgm:spPr/>
      <dgm:t>
        <a:bodyPr/>
        <a:lstStyle/>
        <a:p>
          <a:endParaRPr lang="en-US"/>
        </a:p>
      </dgm:t>
    </dgm:pt>
    <dgm:pt modelId="{AFA52C6D-E1BB-4C45-8A13-5A8E29A1272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Aims to retain wide frequency bandwidth (10 MHz to 18 GHz) and enhance signal processing capabilities.</a:t>
          </a:r>
        </a:p>
      </dgm:t>
    </dgm:pt>
    <dgm:pt modelId="{2888F0A9-1D04-4B12-A4B7-BEA0B9E53547}" type="parTrans" cxnId="{B92F9A1F-E0DC-4C60-A1BE-AD29800A4631}">
      <dgm:prSet/>
      <dgm:spPr/>
      <dgm:t>
        <a:bodyPr/>
        <a:lstStyle/>
        <a:p>
          <a:endParaRPr lang="en-US"/>
        </a:p>
      </dgm:t>
    </dgm:pt>
    <dgm:pt modelId="{8F85FF50-2F10-4807-8C55-A45C56BD86DF}" type="sibTrans" cxnId="{B92F9A1F-E0DC-4C60-A1BE-AD29800A4631}">
      <dgm:prSet/>
      <dgm:spPr/>
      <dgm:t>
        <a:bodyPr/>
        <a:lstStyle/>
        <a:p>
          <a:endParaRPr lang="en-US"/>
        </a:p>
      </dgm:t>
    </dgm:pt>
    <dgm:pt modelId="{828BEA58-64E2-44F2-BE57-FF65C8358135}" type="pres">
      <dgm:prSet presAssocID="{22228FB3-A314-41DB-B956-6477DA174331}" presName="root" presStyleCnt="0">
        <dgm:presLayoutVars>
          <dgm:dir/>
          <dgm:resizeHandles val="exact"/>
        </dgm:presLayoutVars>
      </dgm:prSet>
      <dgm:spPr/>
    </dgm:pt>
    <dgm:pt modelId="{D762270A-70BB-4A84-985D-A9B179D64D6E}" type="pres">
      <dgm:prSet presAssocID="{89D52203-4F8D-4172-90E6-93A627FCF4A7}" presName="compNode" presStyleCnt="0"/>
      <dgm:spPr/>
    </dgm:pt>
    <dgm:pt modelId="{A287E7F5-1294-4B1F-BB2E-76F4F7221723}" type="pres">
      <dgm:prSet presAssocID="{89D52203-4F8D-4172-90E6-93A627FCF4A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2B2DA78-9BE5-4833-886D-2728B6A56692}" type="pres">
      <dgm:prSet presAssocID="{89D52203-4F8D-4172-90E6-93A627FCF4A7}" presName="spaceRect" presStyleCnt="0"/>
      <dgm:spPr/>
    </dgm:pt>
    <dgm:pt modelId="{094AC2C7-7E67-4BD8-B199-EFB367C54710}" type="pres">
      <dgm:prSet presAssocID="{89D52203-4F8D-4172-90E6-93A627FCF4A7}" presName="textRect" presStyleLbl="revTx" presStyleIdx="0" presStyleCnt="3">
        <dgm:presLayoutVars>
          <dgm:chMax val="1"/>
          <dgm:chPref val="1"/>
        </dgm:presLayoutVars>
      </dgm:prSet>
      <dgm:spPr/>
    </dgm:pt>
    <dgm:pt modelId="{FEEC5AF5-DA32-4032-AAFF-D3CB8BF261E9}" type="pres">
      <dgm:prSet presAssocID="{79C09F1D-B81A-4BEE-B14C-02BF9F472DD1}" presName="sibTrans" presStyleCnt="0"/>
      <dgm:spPr/>
    </dgm:pt>
    <dgm:pt modelId="{90E3A31A-D9E8-4E74-8CCA-BDD256E03C17}" type="pres">
      <dgm:prSet presAssocID="{675854F6-898B-4A62-A513-8A67566EE5C2}" presName="compNode" presStyleCnt="0"/>
      <dgm:spPr/>
    </dgm:pt>
    <dgm:pt modelId="{0DBA4060-3C59-435A-84C4-C91E5002B2C6}" type="pres">
      <dgm:prSet presAssocID="{675854F6-898B-4A62-A513-8A67566EE5C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E52AE277-2A7D-4CB5-81AB-9FFDB2B54D49}" type="pres">
      <dgm:prSet presAssocID="{675854F6-898B-4A62-A513-8A67566EE5C2}" presName="spaceRect" presStyleCnt="0"/>
      <dgm:spPr/>
    </dgm:pt>
    <dgm:pt modelId="{CF1ED7C4-1932-4221-8E4E-4CED4C7D7189}" type="pres">
      <dgm:prSet presAssocID="{675854F6-898B-4A62-A513-8A67566EE5C2}" presName="textRect" presStyleLbl="revTx" presStyleIdx="1" presStyleCnt="3">
        <dgm:presLayoutVars>
          <dgm:chMax val="1"/>
          <dgm:chPref val="1"/>
        </dgm:presLayoutVars>
      </dgm:prSet>
      <dgm:spPr/>
    </dgm:pt>
    <dgm:pt modelId="{AC098226-710E-4B49-B6C2-A6F246B28977}" type="pres">
      <dgm:prSet presAssocID="{3D1B9E78-1473-4235-A3CE-B192FEDD21D5}" presName="sibTrans" presStyleCnt="0"/>
      <dgm:spPr/>
    </dgm:pt>
    <dgm:pt modelId="{CEF4D68E-D91D-470D-9C62-9F82A11579C4}" type="pres">
      <dgm:prSet presAssocID="{AFA52C6D-E1BB-4C45-8A13-5A8E29A1272A}" presName="compNode" presStyleCnt="0"/>
      <dgm:spPr/>
    </dgm:pt>
    <dgm:pt modelId="{69DA45D2-1B7D-4260-801D-EC7C34923489}" type="pres">
      <dgm:prSet presAssocID="{AFA52C6D-E1BB-4C45-8A13-5A8E29A1272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F554C281-752B-41C0-BA3C-83E8C04D6F4D}" type="pres">
      <dgm:prSet presAssocID="{AFA52C6D-E1BB-4C45-8A13-5A8E29A1272A}" presName="spaceRect" presStyleCnt="0"/>
      <dgm:spPr/>
    </dgm:pt>
    <dgm:pt modelId="{55434132-371F-42BF-8F65-F11BAF6A3BC7}" type="pres">
      <dgm:prSet presAssocID="{AFA52C6D-E1BB-4C45-8A13-5A8E29A1272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B8BE718-B9F3-44ED-8651-E001F281D816}" srcId="{22228FB3-A314-41DB-B956-6477DA174331}" destId="{89D52203-4F8D-4172-90E6-93A627FCF4A7}" srcOrd="0" destOrd="0" parTransId="{335B69F2-9B03-4BDC-9B5E-4C0930D56616}" sibTransId="{79C09F1D-B81A-4BEE-B14C-02BF9F472DD1}"/>
    <dgm:cxn modelId="{B92F9A1F-E0DC-4C60-A1BE-AD29800A4631}" srcId="{22228FB3-A314-41DB-B956-6477DA174331}" destId="{AFA52C6D-E1BB-4C45-8A13-5A8E29A1272A}" srcOrd="2" destOrd="0" parTransId="{2888F0A9-1D04-4B12-A4B7-BEA0B9E53547}" sibTransId="{8F85FF50-2F10-4807-8C55-A45C56BD86DF}"/>
    <dgm:cxn modelId="{45593589-CDB1-4158-A22F-1338285D995F}" type="presOf" srcId="{AFA52C6D-E1BB-4C45-8A13-5A8E29A1272A}" destId="{55434132-371F-42BF-8F65-F11BAF6A3BC7}" srcOrd="0" destOrd="0" presId="urn:microsoft.com/office/officeart/2018/2/layout/IconLabelList"/>
    <dgm:cxn modelId="{475383BE-2710-46C1-B2AA-38728E119214}" type="presOf" srcId="{675854F6-898B-4A62-A513-8A67566EE5C2}" destId="{CF1ED7C4-1932-4221-8E4E-4CED4C7D7189}" srcOrd="0" destOrd="0" presId="urn:microsoft.com/office/officeart/2018/2/layout/IconLabelList"/>
    <dgm:cxn modelId="{D7641EDE-32BA-4B65-B9FD-33D18704EF7C}" type="presOf" srcId="{22228FB3-A314-41DB-B956-6477DA174331}" destId="{828BEA58-64E2-44F2-BE57-FF65C8358135}" srcOrd="0" destOrd="0" presId="urn:microsoft.com/office/officeart/2018/2/layout/IconLabelList"/>
    <dgm:cxn modelId="{9EECE7F6-FC4A-46CF-9397-9796D6AE7AD2}" type="presOf" srcId="{89D52203-4F8D-4172-90E6-93A627FCF4A7}" destId="{094AC2C7-7E67-4BD8-B199-EFB367C54710}" srcOrd="0" destOrd="0" presId="urn:microsoft.com/office/officeart/2018/2/layout/IconLabelList"/>
    <dgm:cxn modelId="{AF4A8BFF-F49B-4B53-8AB2-762FB899323A}" srcId="{22228FB3-A314-41DB-B956-6477DA174331}" destId="{675854F6-898B-4A62-A513-8A67566EE5C2}" srcOrd="1" destOrd="0" parTransId="{9BF84C75-19C2-432F-91CD-DE5FFC493869}" sibTransId="{3D1B9E78-1473-4235-A3CE-B192FEDD21D5}"/>
    <dgm:cxn modelId="{F1A63335-0F23-49A2-87E2-0724869EF551}" type="presParOf" srcId="{828BEA58-64E2-44F2-BE57-FF65C8358135}" destId="{D762270A-70BB-4A84-985D-A9B179D64D6E}" srcOrd="0" destOrd="0" presId="urn:microsoft.com/office/officeart/2018/2/layout/IconLabelList"/>
    <dgm:cxn modelId="{92DB79D3-A2D0-4537-949E-32E6BC0E329A}" type="presParOf" srcId="{D762270A-70BB-4A84-985D-A9B179D64D6E}" destId="{A287E7F5-1294-4B1F-BB2E-76F4F7221723}" srcOrd="0" destOrd="0" presId="urn:microsoft.com/office/officeart/2018/2/layout/IconLabelList"/>
    <dgm:cxn modelId="{D6ACFD47-96D8-478D-B258-17EE737C3D33}" type="presParOf" srcId="{D762270A-70BB-4A84-985D-A9B179D64D6E}" destId="{92B2DA78-9BE5-4833-886D-2728B6A56692}" srcOrd="1" destOrd="0" presId="urn:microsoft.com/office/officeart/2018/2/layout/IconLabelList"/>
    <dgm:cxn modelId="{FB0D4D3D-344B-4FC0-BAE7-7952BE6D9BCA}" type="presParOf" srcId="{D762270A-70BB-4A84-985D-A9B179D64D6E}" destId="{094AC2C7-7E67-4BD8-B199-EFB367C54710}" srcOrd="2" destOrd="0" presId="urn:microsoft.com/office/officeart/2018/2/layout/IconLabelList"/>
    <dgm:cxn modelId="{6E1617ED-C55D-4AAB-A4BA-1724EBA16B0D}" type="presParOf" srcId="{828BEA58-64E2-44F2-BE57-FF65C8358135}" destId="{FEEC5AF5-DA32-4032-AAFF-D3CB8BF261E9}" srcOrd="1" destOrd="0" presId="urn:microsoft.com/office/officeart/2018/2/layout/IconLabelList"/>
    <dgm:cxn modelId="{0B0CA0C1-3193-4ECA-B662-D5FEEE1B69C9}" type="presParOf" srcId="{828BEA58-64E2-44F2-BE57-FF65C8358135}" destId="{90E3A31A-D9E8-4E74-8CCA-BDD256E03C17}" srcOrd="2" destOrd="0" presId="urn:microsoft.com/office/officeart/2018/2/layout/IconLabelList"/>
    <dgm:cxn modelId="{87C5742F-8806-4667-A907-5853273202B9}" type="presParOf" srcId="{90E3A31A-D9E8-4E74-8CCA-BDD256E03C17}" destId="{0DBA4060-3C59-435A-84C4-C91E5002B2C6}" srcOrd="0" destOrd="0" presId="urn:microsoft.com/office/officeart/2018/2/layout/IconLabelList"/>
    <dgm:cxn modelId="{5F25434C-C929-49EE-B5D9-F2A401E29979}" type="presParOf" srcId="{90E3A31A-D9E8-4E74-8CCA-BDD256E03C17}" destId="{E52AE277-2A7D-4CB5-81AB-9FFDB2B54D49}" srcOrd="1" destOrd="0" presId="urn:microsoft.com/office/officeart/2018/2/layout/IconLabelList"/>
    <dgm:cxn modelId="{CCCE620D-24BD-4E5B-8F3A-71C3DBE7AA9A}" type="presParOf" srcId="{90E3A31A-D9E8-4E74-8CCA-BDD256E03C17}" destId="{CF1ED7C4-1932-4221-8E4E-4CED4C7D7189}" srcOrd="2" destOrd="0" presId="urn:microsoft.com/office/officeart/2018/2/layout/IconLabelList"/>
    <dgm:cxn modelId="{3A65306D-5E87-48B0-8F6D-1908D802ECF3}" type="presParOf" srcId="{828BEA58-64E2-44F2-BE57-FF65C8358135}" destId="{AC098226-710E-4B49-B6C2-A6F246B28977}" srcOrd="3" destOrd="0" presId="urn:microsoft.com/office/officeart/2018/2/layout/IconLabelList"/>
    <dgm:cxn modelId="{CFCEB096-3E6D-4294-B6DD-4DF22B7C8C9B}" type="presParOf" srcId="{828BEA58-64E2-44F2-BE57-FF65C8358135}" destId="{CEF4D68E-D91D-470D-9C62-9F82A11579C4}" srcOrd="4" destOrd="0" presId="urn:microsoft.com/office/officeart/2018/2/layout/IconLabelList"/>
    <dgm:cxn modelId="{7ECFCA25-D713-4EB8-8CEC-31979BE19865}" type="presParOf" srcId="{CEF4D68E-D91D-470D-9C62-9F82A11579C4}" destId="{69DA45D2-1B7D-4260-801D-EC7C34923489}" srcOrd="0" destOrd="0" presId="urn:microsoft.com/office/officeart/2018/2/layout/IconLabelList"/>
    <dgm:cxn modelId="{9C83034D-C040-4F51-A7CB-C228A74137C5}" type="presParOf" srcId="{CEF4D68E-D91D-470D-9C62-9F82A11579C4}" destId="{F554C281-752B-41C0-BA3C-83E8C04D6F4D}" srcOrd="1" destOrd="0" presId="urn:microsoft.com/office/officeart/2018/2/layout/IconLabelList"/>
    <dgm:cxn modelId="{27FC4703-8DA0-4A2E-971B-124ADAA1101D}" type="presParOf" srcId="{CEF4D68E-D91D-470D-9C62-9F82A11579C4}" destId="{55434132-371F-42BF-8F65-F11BAF6A3BC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31D1F6-8FEE-4B78-B133-6973F8A308F4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75B41E-A2D5-40C0-8133-0FEED383FE85}">
      <dgm:prSet/>
      <dgm:spPr/>
      <dgm:t>
        <a:bodyPr/>
        <a:lstStyle/>
        <a:p>
          <a:r>
            <a:rPr lang="en-US" b="0" dirty="0"/>
            <a:t>Uses the </a:t>
          </a:r>
          <a:r>
            <a:rPr lang="en-US" b="0" dirty="0" err="1"/>
            <a:t>superheterodyning</a:t>
          </a:r>
          <a:r>
            <a:rPr lang="en-US" b="0" dirty="0"/>
            <a:t> principle to present a signal's spectrum (amplitude vs frequency)</a:t>
          </a:r>
        </a:p>
      </dgm:t>
    </dgm:pt>
    <dgm:pt modelId="{7470D157-05E3-4A33-BBAD-0EBDEB80328F}" type="parTrans" cxnId="{ECEC4039-CFCE-4A77-B7D3-9FA83971610F}">
      <dgm:prSet/>
      <dgm:spPr/>
      <dgm:t>
        <a:bodyPr/>
        <a:lstStyle/>
        <a:p>
          <a:endParaRPr lang="en-US"/>
        </a:p>
      </dgm:t>
    </dgm:pt>
    <dgm:pt modelId="{436C0DC4-223F-4826-A27E-90FA47CA5B31}" type="sibTrans" cxnId="{ECEC4039-CFCE-4A77-B7D3-9FA83971610F}">
      <dgm:prSet/>
      <dgm:spPr/>
      <dgm:t>
        <a:bodyPr/>
        <a:lstStyle/>
        <a:p>
          <a:endParaRPr lang="en-US"/>
        </a:p>
      </dgm:t>
    </dgm:pt>
    <dgm:pt modelId="{A2D11DBF-B2BA-4143-BDE3-8FA3C386CC9C}">
      <dgm:prSet/>
      <dgm:spPr/>
      <dgm:t>
        <a:bodyPr/>
        <a:lstStyle/>
        <a:p>
          <a:r>
            <a:rPr lang="en-US" b="0" dirty="0"/>
            <a:t>Advantages</a:t>
          </a:r>
        </a:p>
      </dgm:t>
    </dgm:pt>
    <dgm:pt modelId="{505ADDAC-BB52-40AB-9EA4-515FF67D3476}" type="parTrans" cxnId="{B22DABE4-8D3B-400F-9904-AB5D87391155}">
      <dgm:prSet/>
      <dgm:spPr/>
      <dgm:t>
        <a:bodyPr/>
        <a:lstStyle/>
        <a:p>
          <a:endParaRPr lang="en-US"/>
        </a:p>
      </dgm:t>
    </dgm:pt>
    <dgm:pt modelId="{5DCC69AB-5BFD-4571-9D99-92B6E3697A8C}" type="sibTrans" cxnId="{B22DABE4-8D3B-400F-9904-AB5D87391155}">
      <dgm:prSet/>
      <dgm:spPr/>
      <dgm:t>
        <a:bodyPr/>
        <a:lstStyle/>
        <a:p>
          <a:endParaRPr lang="en-US"/>
        </a:p>
      </dgm:t>
    </dgm:pt>
    <dgm:pt modelId="{58E0A05F-868F-4B59-82B4-79224614DA56}">
      <dgm:prSet/>
      <dgm:spPr/>
      <dgm:t>
        <a:bodyPr/>
        <a:lstStyle/>
        <a:p>
          <a:r>
            <a:rPr lang="en-US" b="0" dirty="0"/>
            <a:t>Absolute amplitude calibration, high resolution, and expandable tuning sections.</a:t>
          </a:r>
        </a:p>
      </dgm:t>
    </dgm:pt>
    <dgm:pt modelId="{1A8B71F9-18B0-453E-ADC7-A1AB83FA56E4}" type="parTrans" cxnId="{09032563-6189-43A1-B486-927F9970BA26}">
      <dgm:prSet/>
      <dgm:spPr/>
      <dgm:t>
        <a:bodyPr/>
        <a:lstStyle/>
        <a:p>
          <a:endParaRPr lang="en-US"/>
        </a:p>
      </dgm:t>
    </dgm:pt>
    <dgm:pt modelId="{E543645D-F4AE-4536-BEF7-B6A805B61B09}" type="sibTrans" cxnId="{09032563-6189-43A1-B486-927F9970BA26}">
      <dgm:prSet/>
      <dgm:spPr/>
      <dgm:t>
        <a:bodyPr/>
        <a:lstStyle/>
        <a:p>
          <a:endParaRPr lang="en-US"/>
        </a:p>
      </dgm:t>
    </dgm:pt>
    <dgm:pt modelId="{AE89C6DF-1CD4-411B-A9AE-BCD890E8D52E}">
      <dgm:prSet/>
      <dgm:spPr/>
      <dgm:t>
        <a:bodyPr/>
        <a:lstStyle/>
        <a:p>
          <a:r>
            <a:rPr lang="en-US" b="0" dirty="0"/>
            <a:t>Limitations</a:t>
          </a:r>
        </a:p>
      </dgm:t>
    </dgm:pt>
    <dgm:pt modelId="{963657AA-0886-4B99-9182-F20B9A28C73C}" type="parTrans" cxnId="{7ED5C2BA-82AC-41D6-A642-F1448529FF2E}">
      <dgm:prSet/>
      <dgm:spPr/>
      <dgm:t>
        <a:bodyPr/>
        <a:lstStyle/>
        <a:p>
          <a:endParaRPr lang="en-US"/>
        </a:p>
      </dgm:t>
    </dgm:pt>
    <dgm:pt modelId="{2BA8178C-8CD0-4058-8EC2-5FD0EC674449}" type="sibTrans" cxnId="{7ED5C2BA-82AC-41D6-A642-F1448529FF2E}">
      <dgm:prSet/>
      <dgm:spPr/>
      <dgm:t>
        <a:bodyPr/>
        <a:lstStyle/>
        <a:p>
          <a:endParaRPr lang="en-US"/>
        </a:p>
      </dgm:t>
    </dgm:pt>
    <dgm:pt modelId="{7DBF6588-A7F1-495B-9CF1-DED45AAFEA58}">
      <dgm:prSet/>
      <dgm:spPr/>
      <dgm:t>
        <a:bodyPr/>
        <a:lstStyle/>
        <a:p>
          <a:r>
            <a:rPr lang="en-US" b="0" dirty="0"/>
            <a:t>CRT degradation, persistence effects (0.1 s to 15 s), and outdated technology.</a:t>
          </a:r>
        </a:p>
      </dgm:t>
    </dgm:pt>
    <dgm:pt modelId="{48ED3F25-BCD7-416F-9EA3-95FFCB3105CE}" type="parTrans" cxnId="{1546B3FA-EC47-4E52-9A5C-CD56581DAB79}">
      <dgm:prSet/>
      <dgm:spPr/>
      <dgm:t>
        <a:bodyPr/>
        <a:lstStyle/>
        <a:p>
          <a:endParaRPr lang="en-US"/>
        </a:p>
      </dgm:t>
    </dgm:pt>
    <dgm:pt modelId="{B2B32E6D-4853-48B4-8624-08E6F800D9B9}" type="sibTrans" cxnId="{1546B3FA-EC47-4E52-9A5C-CD56581DAB79}">
      <dgm:prSet/>
      <dgm:spPr/>
      <dgm:t>
        <a:bodyPr/>
        <a:lstStyle/>
        <a:p>
          <a:endParaRPr lang="en-US"/>
        </a:p>
      </dgm:t>
    </dgm:pt>
    <dgm:pt modelId="{8AE47040-BA68-405D-8F38-866E59DF9AC7}" type="pres">
      <dgm:prSet presAssocID="{1631D1F6-8FEE-4B78-B133-6973F8A308F4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3A6C73E5-7E94-4A7E-B671-0CBB7DA6ACBE}" type="pres">
      <dgm:prSet presAssocID="{BF75B41E-A2D5-40C0-8133-0FEED383FE85}" presName="horFlow" presStyleCnt="0"/>
      <dgm:spPr/>
    </dgm:pt>
    <dgm:pt modelId="{767DF630-A5C4-4754-9158-792A43EEEE1B}" type="pres">
      <dgm:prSet presAssocID="{BF75B41E-A2D5-40C0-8133-0FEED383FE85}" presName="bigChev" presStyleLbl="node1" presStyleIdx="0" presStyleCnt="3"/>
      <dgm:spPr/>
    </dgm:pt>
    <dgm:pt modelId="{7AA4D211-91C2-4BED-8EC3-4181505CABDA}" type="pres">
      <dgm:prSet presAssocID="{BF75B41E-A2D5-40C0-8133-0FEED383FE85}" presName="vSp" presStyleCnt="0"/>
      <dgm:spPr/>
    </dgm:pt>
    <dgm:pt modelId="{AFF8083D-BB4B-4B72-891E-45811BAF9CB0}" type="pres">
      <dgm:prSet presAssocID="{A2D11DBF-B2BA-4143-BDE3-8FA3C386CC9C}" presName="horFlow" presStyleCnt="0"/>
      <dgm:spPr/>
    </dgm:pt>
    <dgm:pt modelId="{BFFD3B45-AC54-4ADA-A038-D0EEDBDA1A5F}" type="pres">
      <dgm:prSet presAssocID="{A2D11DBF-B2BA-4143-BDE3-8FA3C386CC9C}" presName="bigChev" presStyleLbl="node1" presStyleIdx="1" presStyleCnt="3"/>
      <dgm:spPr/>
    </dgm:pt>
    <dgm:pt modelId="{1ADDA2DB-A0DD-40F7-9980-9E452FAB2C85}" type="pres">
      <dgm:prSet presAssocID="{1A8B71F9-18B0-453E-ADC7-A1AB83FA56E4}" presName="parTrans" presStyleCnt="0"/>
      <dgm:spPr/>
    </dgm:pt>
    <dgm:pt modelId="{4EE73B7A-A254-46FB-AC49-FB73E1BEACFE}" type="pres">
      <dgm:prSet presAssocID="{58E0A05F-868F-4B59-82B4-79224614DA56}" presName="node" presStyleLbl="alignAccFollowNode1" presStyleIdx="0" presStyleCnt="2">
        <dgm:presLayoutVars>
          <dgm:bulletEnabled val="1"/>
        </dgm:presLayoutVars>
      </dgm:prSet>
      <dgm:spPr/>
    </dgm:pt>
    <dgm:pt modelId="{A490AE92-5F31-4C71-91A0-D5213536C72C}" type="pres">
      <dgm:prSet presAssocID="{A2D11DBF-B2BA-4143-BDE3-8FA3C386CC9C}" presName="vSp" presStyleCnt="0"/>
      <dgm:spPr/>
    </dgm:pt>
    <dgm:pt modelId="{9A8D28F7-9521-43B6-AA43-63B6AD0338FF}" type="pres">
      <dgm:prSet presAssocID="{AE89C6DF-1CD4-411B-A9AE-BCD890E8D52E}" presName="horFlow" presStyleCnt="0"/>
      <dgm:spPr/>
    </dgm:pt>
    <dgm:pt modelId="{B17A61D0-07E5-493B-AE42-E444E5F4E79B}" type="pres">
      <dgm:prSet presAssocID="{AE89C6DF-1CD4-411B-A9AE-BCD890E8D52E}" presName="bigChev" presStyleLbl="node1" presStyleIdx="2" presStyleCnt="3"/>
      <dgm:spPr/>
    </dgm:pt>
    <dgm:pt modelId="{6F12F481-9D47-4475-B094-3A820A861855}" type="pres">
      <dgm:prSet presAssocID="{48ED3F25-BCD7-416F-9EA3-95FFCB3105CE}" presName="parTrans" presStyleCnt="0"/>
      <dgm:spPr/>
    </dgm:pt>
    <dgm:pt modelId="{3815F1F4-C76C-428F-8DB5-7252C3773D73}" type="pres">
      <dgm:prSet presAssocID="{7DBF6588-A7F1-495B-9CF1-DED45AAFEA58}" presName="node" presStyleLbl="alignAccFollowNode1" presStyleIdx="1" presStyleCnt="2">
        <dgm:presLayoutVars>
          <dgm:bulletEnabled val="1"/>
        </dgm:presLayoutVars>
      </dgm:prSet>
      <dgm:spPr/>
    </dgm:pt>
  </dgm:ptLst>
  <dgm:cxnLst>
    <dgm:cxn modelId="{A3459006-A50C-47F0-ACE6-385D12A88209}" type="presOf" srcId="{BF75B41E-A2D5-40C0-8133-0FEED383FE85}" destId="{767DF630-A5C4-4754-9158-792A43EEEE1B}" srcOrd="0" destOrd="0" presId="urn:microsoft.com/office/officeart/2005/8/layout/lProcess3"/>
    <dgm:cxn modelId="{ECEE1C39-0E06-4C3D-B33D-CD16A1393D0A}" type="presOf" srcId="{7DBF6588-A7F1-495B-9CF1-DED45AAFEA58}" destId="{3815F1F4-C76C-428F-8DB5-7252C3773D73}" srcOrd="0" destOrd="0" presId="urn:microsoft.com/office/officeart/2005/8/layout/lProcess3"/>
    <dgm:cxn modelId="{ECEC4039-CFCE-4A77-B7D3-9FA83971610F}" srcId="{1631D1F6-8FEE-4B78-B133-6973F8A308F4}" destId="{BF75B41E-A2D5-40C0-8133-0FEED383FE85}" srcOrd="0" destOrd="0" parTransId="{7470D157-05E3-4A33-BBAD-0EBDEB80328F}" sibTransId="{436C0DC4-223F-4826-A27E-90FA47CA5B31}"/>
    <dgm:cxn modelId="{09032563-6189-43A1-B486-927F9970BA26}" srcId="{A2D11DBF-B2BA-4143-BDE3-8FA3C386CC9C}" destId="{58E0A05F-868F-4B59-82B4-79224614DA56}" srcOrd="0" destOrd="0" parTransId="{1A8B71F9-18B0-453E-ADC7-A1AB83FA56E4}" sibTransId="{E543645D-F4AE-4536-BEF7-B6A805B61B09}"/>
    <dgm:cxn modelId="{1A64B865-B011-4E09-96B0-B5166F77269A}" type="presOf" srcId="{A2D11DBF-B2BA-4143-BDE3-8FA3C386CC9C}" destId="{BFFD3B45-AC54-4ADA-A038-D0EEDBDA1A5F}" srcOrd="0" destOrd="0" presId="urn:microsoft.com/office/officeart/2005/8/layout/lProcess3"/>
    <dgm:cxn modelId="{59014E4A-B805-4D74-935C-A46FE5842898}" type="presOf" srcId="{AE89C6DF-1CD4-411B-A9AE-BCD890E8D52E}" destId="{B17A61D0-07E5-493B-AE42-E444E5F4E79B}" srcOrd="0" destOrd="0" presId="urn:microsoft.com/office/officeart/2005/8/layout/lProcess3"/>
    <dgm:cxn modelId="{A0484177-72C2-423F-9C0E-041B3EEFFF62}" type="presOf" srcId="{58E0A05F-868F-4B59-82B4-79224614DA56}" destId="{4EE73B7A-A254-46FB-AC49-FB73E1BEACFE}" srcOrd="0" destOrd="0" presId="urn:microsoft.com/office/officeart/2005/8/layout/lProcess3"/>
    <dgm:cxn modelId="{D828A29B-B8C4-4A67-B70B-C15D74E6F6EF}" type="presOf" srcId="{1631D1F6-8FEE-4B78-B133-6973F8A308F4}" destId="{8AE47040-BA68-405D-8F38-866E59DF9AC7}" srcOrd="0" destOrd="0" presId="urn:microsoft.com/office/officeart/2005/8/layout/lProcess3"/>
    <dgm:cxn modelId="{7ED5C2BA-82AC-41D6-A642-F1448529FF2E}" srcId="{1631D1F6-8FEE-4B78-B133-6973F8A308F4}" destId="{AE89C6DF-1CD4-411B-A9AE-BCD890E8D52E}" srcOrd="2" destOrd="0" parTransId="{963657AA-0886-4B99-9182-F20B9A28C73C}" sibTransId="{2BA8178C-8CD0-4058-8EC2-5FD0EC674449}"/>
    <dgm:cxn modelId="{B22DABE4-8D3B-400F-9904-AB5D87391155}" srcId="{1631D1F6-8FEE-4B78-B133-6973F8A308F4}" destId="{A2D11DBF-B2BA-4143-BDE3-8FA3C386CC9C}" srcOrd="1" destOrd="0" parTransId="{505ADDAC-BB52-40AB-9EA4-515FF67D3476}" sibTransId="{5DCC69AB-5BFD-4571-9D99-92B6E3697A8C}"/>
    <dgm:cxn modelId="{1546B3FA-EC47-4E52-9A5C-CD56581DAB79}" srcId="{AE89C6DF-1CD4-411B-A9AE-BCD890E8D52E}" destId="{7DBF6588-A7F1-495B-9CF1-DED45AAFEA58}" srcOrd="0" destOrd="0" parTransId="{48ED3F25-BCD7-416F-9EA3-95FFCB3105CE}" sibTransId="{B2B32E6D-4853-48B4-8624-08E6F800D9B9}"/>
    <dgm:cxn modelId="{1384D0F4-9EF2-4469-ADFB-08482BBA0B04}" type="presParOf" srcId="{8AE47040-BA68-405D-8F38-866E59DF9AC7}" destId="{3A6C73E5-7E94-4A7E-B671-0CBB7DA6ACBE}" srcOrd="0" destOrd="0" presId="urn:microsoft.com/office/officeart/2005/8/layout/lProcess3"/>
    <dgm:cxn modelId="{AC377AA4-B4A4-4EA4-9C1D-32B365792F19}" type="presParOf" srcId="{3A6C73E5-7E94-4A7E-B671-0CBB7DA6ACBE}" destId="{767DF630-A5C4-4754-9158-792A43EEEE1B}" srcOrd="0" destOrd="0" presId="urn:microsoft.com/office/officeart/2005/8/layout/lProcess3"/>
    <dgm:cxn modelId="{BAC8FFF9-23BC-44D7-87D8-BA21153A561A}" type="presParOf" srcId="{8AE47040-BA68-405D-8F38-866E59DF9AC7}" destId="{7AA4D211-91C2-4BED-8EC3-4181505CABDA}" srcOrd="1" destOrd="0" presId="urn:microsoft.com/office/officeart/2005/8/layout/lProcess3"/>
    <dgm:cxn modelId="{8F8C60E6-E78A-4D64-8545-C46F3A1C07BD}" type="presParOf" srcId="{8AE47040-BA68-405D-8F38-866E59DF9AC7}" destId="{AFF8083D-BB4B-4B72-891E-45811BAF9CB0}" srcOrd="2" destOrd="0" presId="urn:microsoft.com/office/officeart/2005/8/layout/lProcess3"/>
    <dgm:cxn modelId="{844111D5-22A1-4553-89CC-F9FBDFE1FE33}" type="presParOf" srcId="{AFF8083D-BB4B-4B72-891E-45811BAF9CB0}" destId="{BFFD3B45-AC54-4ADA-A038-D0EEDBDA1A5F}" srcOrd="0" destOrd="0" presId="urn:microsoft.com/office/officeart/2005/8/layout/lProcess3"/>
    <dgm:cxn modelId="{00FD6576-912C-468F-BC3A-CA336CBC6570}" type="presParOf" srcId="{AFF8083D-BB4B-4B72-891E-45811BAF9CB0}" destId="{1ADDA2DB-A0DD-40F7-9980-9E452FAB2C85}" srcOrd="1" destOrd="0" presId="urn:microsoft.com/office/officeart/2005/8/layout/lProcess3"/>
    <dgm:cxn modelId="{F6630E4C-A4DB-472D-8BEB-C688E0332B2C}" type="presParOf" srcId="{AFF8083D-BB4B-4B72-891E-45811BAF9CB0}" destId="{4EE73B7A-A254-46FB-AC49-FB73E1BEACFE}" srcOrd="2" destOrd="0" presId="urn:microsoft.com/office/officeart/2005/8/layout/lProcess3"/>
    <dgm:cxn modelId="{F136836D-78C6-4023-B476-41F4B16F72C4}" type="presParOf" srcId="{8AE47040-BA68-405D-8F38-866E59DF9AC7}" destId="{A490AE92-5F31-4C71-91A0-D5213536C72C}" srcOrd="3" destOrd="0" presId="urn:microsoft.com/office/officeart/2005/8/layout/lProcess3"/>
    <dgm:cxn modelId="{69D67A14-D370-4F01-9D7A-61C0B1FACA6D}" type="presParOf" srcId="{8AE47040-BA68-405D-8F38-866E59DF9AC7}" destId="{9A8D28F7-9521-43B6-AA43-63B6AD0338FF}" srcOrd="4" destOrd="0" presId="urn:microsoft.com/office/officeart/2005/8/layout/lProcess3"/>
    <dgm:cxn modelId="{E7EF418F-0547-4783-96C5-78BA32AF2921}" type="presParOf" srcId="{9A8D28F7-9521-43B6-AA43-63B6AD0338FF}" destId="{B17A61D0-07E5-493B-AE42-E444E5F4E79B}" srcOrd="0" destOrd="0" presId="urn:microsoft.com/office/officeart/2005/8/layout/lProcess3"/>
    <dgm:cxn modelId="{66BBFA75-705A-4CEF-9937-4DAEBA1B1D93}" type="presParOf" srcId="{9A8D28F7-9521-43B6-AA43-63B6AD0338FF}" destId="{6F12F481-9D47-4475-B094-3A820A861855}" srcOrd="1" destOrd="0" presId="urn:microsoft.com/office/officeart/2005/8/layout/lProcess3"/>
    <dgm:cxn modelId="{8C934F98-F5B6-4791-B8C5-8E0F6415566E}" type="presParOf" srcId="{9A8D28F7-9521-43B6-AA43-63B6AD0338FF}" destId="{3815F1F4-C76C-428F-8DB5-7252C3773D73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87E7F5-1294-4B1F-BB2E-76F4F7221723}">
      <dsp:nvSpPr>
        <dsp:cNvPr id="0" name=""/>
        <dsp:cNvSpPr/>
      </dsp:nvSpPr>
      <dsp:spPr>
        <a:xfrm>
          <a:off x="1322538" y="202923"/>
          <a:ext cx="702421" cy="70242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4AC2C7-7E67-4BD8-B199-EFB367C54710}">
      <dsp:nvSpPr>
        <dsp:cNvPr id="0" name=""/>
        <dsp:cNvSpPr/>
      </dsp:nvSpPr>
      <dsp:spPr>
        <a:xfrm>
          <a:off x="893280" y="1172034"/>
          <a:ext cx="1560937" cy="8085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 spectrum analyzer designed and patented in the 1970s</a:t>
          </a:r>
        </a:p>
      </dsp:txBody>
      <dsp:txXfrm>
        <a:off x="893280" y="1172034"/>
        <a:ext cx="1560937" cy="808516"/>
      </dsp:txXfrm>
    </dsp:sp>
    <dsp:sp modelId="{0DBA4060-3C59-435A-84C4-C91E5002B2C6}">
      <dsp:nvSpPr>
        <dsp:cNvPr id="0" name=""/>
        <dsp:cNvSpPr/>
      </dsp:nvSpPr>
      <dsp:spPr>
        <a:xfrm>
          <a:off x="3156640" y="202923"/>
          <a:ext cx="702421" cy="70242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1ED7C4-1932-4221-8E4E-4CED4C7D7189}">
      <dsp:nvSpPr>
        <dsp:cNvPr id="0" name=""/>
        <dsp:cNvSpPr/>
      </dsp:nvSpPr>
      <dsp:spPr>
        <a:xfrm>
          <a:off x="2727382" y="1172034"/>
          <a:ext cx="1560937" cy="8085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Focus on replacing the outdated CRT with a single board computer and LCD touchscreen.</a:t>
          </a:r>
        </a:p>
      </dsp:txBody>
      <dsp:txXfrm>
        <a:off x="2727382" y="1172034"/>
        <a:ext cx="1560937" cy="808516"/>
      </dsp:txXfrm>
    </dsp:sp>
    <dsp:sp modelId="{69DA45D2-1B7D-4260-801D-EC7C34923489}">
      <dsp:nvSpPr>
        <dsp:cNvPr id="0" name=""/>
        <dsp:cNvSpPr/>
      </dsp:nvSpPr>
      <dsp:spPr>
        <a:xfrm>
          <a:off x="2239589" y="2370786"/>
          <a:ext cx="702421" cy="70242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434132-371F-42BF-8F65-F11BAF6A3BC7}">
      <dsp:nvSpPr>
        <dsp:cNvPr id="0" name=""/>
        <dsp:cNvSpPr/>
      </dsp:nvSpPr>
      <dsp:spPr>
        <a:xfrm>
          <a:off x="1810331" y="3339897"/>
          <a:ext cx="1560937" cy="8085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Aims to retain wide frequency bandwidth (10 MHz to 18 GHz) and enhance signal processing capabilities.</a:t>
          </a:r>
        </a:p>
      </dsp:txBody>
      <dsp:txXfrm>
        <a:off x="1810331" y="3339897"/>
        <a:ext cx="1560937" cy="8085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7DF630-A5C4-4754-9158-792A43EEEE1B}">
      <dsp:nvSpPr>
        <dsp:cNvPr id="0" name=""/>
        <dsp:cNvSpPr/>
      </dsp:nvSpPr>
      <dsp:spPr>
        <a:xfrm>
          <a:off x="1275" y="275413"/>
          <a:ext cx="2558548" cy="10234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Uses the </a:t>
          </a:r>
          <a:r>
            <a:rPr lang="en-US" sz="1100" b="0" kern="1200" dirty="0" err="1"/>
            <a:t>superheterodyning</a:t>
          </a:r>
          <a:r>
            <a:rPr lang="en-US" sz="1100" b="0" kern="1200" dirty="0"/>
            <a:t> principle to present a signal's spectrum (amplitude vs frequency)</a:t>
          </a:r>
        </a:p>
      </dsp:txBody>
      <dsp:txXfrm>
        <a:off x="512985" y="275413"/>
        <a:ext cx="1535129" cy="1023419"/>
      </dsp:txXfrm>
    </dsp:sp>
    <dsp:sp modelId="{BFFD3B45-AC54-4ADA-A038-D0EEDBDA1A5F}">
      <dsp:nvSpPr>
        <dsp:cNvPr id="0" name=""/>
        <dsp:cNvSpPr/>
      </dsp:nvSpPr>
      <dsp:spPr>
        <a:xfrm>
          <a:off x="1275" y="1442111"/>
          <a:ext cx="2558548" cy="10234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Advantages</a:t>
          </a:r>
        </a:p>
      </dsp:txBody>
      <dsp:txXfrm>
        <a:off x="512985" y="1442111"/>
        <a:ext cx="1535129" cy="1023419"/>
      </dsp:txXfrm>
    </dsp:sp>
    <dsp:sp modelId="{4EE73B7A-A254-46FB-AC49-FB73E1BEACFE}">
      <dsp:nvSpPr>
        <dsp:cNvPr id="0" name=""/>
        <dsp:cNvSpPr/>
      </dsp:nvSpPr>
      <dsp:spPr>
        <a:xfrm>
          <a:off x="2227211" y="1529101"/>
          <a:ext cx="2123595" cy="84943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kern="1200" dirty="0"/>
            <a:t>Absolute amplitude calibration, high resolution, and expandable tuning sections.</a:t>
          </a:r>
        </a:p>
      </dsp:txBody>
      <dsp:txXfrm>
        <a:off x="2651930" y="1529101"/>
        <a:ext cx="1274157" cy="849438"/>
      </dsp:txXfrm>
    </dsp:sp>
    <dsp:sp modelId="{B17A61D0-07E5-493B-AE42-E444E5F4E79B}">
      <dsp:nvSpPr>
        <dsp:cNvPr id="0" name=""/>
        <dsp:cNvSpPr/>
      </dsp:nvSpPr>
      <dsp:spPr>
        <a:xfrm>
          <a:off x="1275" y="2608809"/>
          <a:ext cx="2558548" cy="10234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Limitations</a:t>
          </a:r>
        </a:p>
      </dsp:txBody>
      <dsp:txXfrm>
        <a:off x="512985" y="2608809"/>
        <a:ext cx="1535129" cy="1023419"/>
      </dsp:txXfrm>
    </dsp:sp>
    <dsp:sp modelId="{3815F1F4-C76C-428F-8DB5-7252C3773D73}">
      <dsp:nvSpPr>
        <dsp:cNvPr id="0" name=""/>
        <dsp:cNvSpPr/>
      </dsp:nvSpPr>
      <dsp:spPr>
        <a:xfrm>
          <a:off x="2227211" y="2695799"/>
          <a:ext cx="2123595" cy="84943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kern="1200" dirty="0"/>
            <a:t>CRT degradation, persistence effects (0.1 s to 15 s), and outdated technology.</a:t>
          </a:r>
        </a:p>
      </dsp:txBody>
      <dsp:txXfrm>
        <a:off x="2651930" y="2695799"/>
        <a:ext cx="1274157" cy="8494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DD571-E22F-4A38-B450-8CCBD829A548}" type="datetimeFigureOut">
              <a:rPr lang="en-US"/>
              <a:t>5/27/2025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C2C40-CB1C-4820-9151-EC51EC2E7E0F}" type="slidenum">
              <a:rPr lang="en-US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0974584-F7C5-6440-926F-F6A9781D6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310" y="2484470"/>
            <a:ext cx="7552916" cy="21305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D7436C2F-09FF-014A-84CC-E0A18AFE2C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792" y="138819"/>
            <a:ext cx="2369315" cy="86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01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89423-CD2E-4FE4-A0A5-BF1DF9A8B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721021-E600-4985-9CB7-C91662580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F65E1-9312-40C9-B537-2EF2373A3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7D5D2-711E-4128-B02F-A2F5F3B7B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A264A-3B0E-4789-8D33-E3B8BB427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066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5CD398-88C4-4D5A-B800-669821089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0AE657-6D14-4EC6-AF23-3733CA7EC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13624-5ED1-471D-B870-97A863791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089F5-C44A-423E-A411-0170507EB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2F323-E5A0-4612-B41A-6BBC2FFFE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236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2A72F24-C2F4-A848-9526-6DDE303230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4500" y="1460500"/>
            <a:ext cx="5327904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00000"/>
              </a:lnSpc>
              <a:defRPr lang="en-US" sz="14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 lang="en-US" sz="14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 lang="en-US" sz="14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 lang="en-US" sz="14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 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B5A9DDA-5C61-C94F-9C1E-F412423AF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5/27/2025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B9CE1BE-CD51-BD42-A659-2F084EB57D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2707C4E-5419-8141-80B3-E4B112655C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D362EF-E079-514F-814C-6085176CA7AD}"/>
              </a:ext>
            </a:extLst>
          </p:cNvPr>
          <p:cNvCxnSpPr>
            <a:cxnSpLocks/>
          </p:cNvCxnSpPr>
          <p:nvPr userDrawn="1"/>
        </p:nvCxnSpPr>
        <p:spPr>
          <a:xfrm>
            <a:off x="533400" y="1104900"/>
            <a:ext cx="11119104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2AC75DAD-32BC-CC41-8DF4-9E68DB31C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30609"/>
            <a:ext cx="9146972" cy="6400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2173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0EAB2A1-27FC-7D46-BBF1-72410CED554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596" y="2560320"/>
            <a:ext cx="94457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70A3AA-4210-FB4E-9790-9D6891AFF655}"/>
              </a:ext>
            </a:extLst>
          </p:cNvPr>
          <p:cNvCxnSpPr>
            <a:cxnSpLocks/>
          </p:cNvCxnSpPr>
          <p:nvPr userDrawn="1"/>
        </p:nvCxnSpPr>
        <p:spPr>
          <a:xfrm>
            <a:off x="533400" y="1104900"/>
            <a:ext cx="11119104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8B6F196-1924-E341-B33B-77AEF4A87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30609"/>
            <a:ext cx="9146972" cy="6400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486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BE2BF-67D0-421C-B0EA-C2FDA38E9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D459D-4DBB-4B08-B28E-38CB29459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1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9D5826-9D5D-45F7-9039-C95938735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1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C35230-6E6B-4AE2-A238-476A2293E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C195B-3566-4F5A-8A17-C0D96E0DC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64FFA-F5D7-4974-90D5-37C1E4F5D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014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93013-51BB-4A17-B3BD-969427C67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5D238-163E-4CA0-8D72-013A528AF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4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96" indent="0">
              <a:buNone/>
              <a:defRPr sz="2000" b="1"/>
            </a:lvl2pPr>
            <a:lvl3pPr marL="914391" indent="0">
              <a:buNone/>
              <a:defRPr sz="1800" b="1"/>
            </a:lvl3pPr>
            <a:lvl4pPr marL="1371587" indent="0">
              <a:buNone/>
              <a:defRPr sz="1600" b="1"/>
            </a:lvl4pPr>
            <a:lvl5pPr marL="1828783" indent="0">
              <a:buNone/>
              <a:defRPr sz="1600" b="1"/>
            </a:lvl5pPr>
            <a:lvl6pPr marL="2285978" indent="0">
              <a:buNone/>
              <a:defRPr sz="1600" b="1"/>
            </a:lvl6pPr>
            <a:lvl7pPr marL="2743174" indent="0">
              <a:buNone/>
              <a:defRPr sz="1600" b="1"/>
            </a:lvl7pPr>
            <a:lvl8pPr marL="3200370" indent="0">
              <a:buNone/>
              <a:defRPr sz="1600" b="1"/>
            </a:lvl8pPr>
            <a:lvl9pPr marL="365756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4BFD3-F57E-442B-B0D6-44B28B98AB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6C678E-A9F6-402F-AB68-0001BA3C23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4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96" indent="0">
              <a:buNone/>
              <a:defRPr sz="2000" b="1"/>
            </a:lvl2pPr>
            <a:lvl3pPr marL="914391" indent="0">
              <a:buNone/>
              <a:defRPr sz="1800" b="1"/>
            </a:lvl3pPr>
            <a:lvl4pPr marL="1371587" indent="0">
              <a:buNone/>
              <a:defRPr sz="1600" b="1"/>
            </a:lvl4pPr>
            <a:lvl5pPr marL="1828783" indent="0">
              <a:buNone/>
              <a:defRPr sz="1600" b="1"/>
            </a:lvl5pPr>
            <a:lvl6pPr marL="2285978" indent="0">
              <a:buNone/>
              <a:defRPr sz="1600" b="1"/>
            </a:lvl6pPr>
            <a:lvl7pPr marL="2743174" indent="0">
              <a:buNone/>
              <a:defRPr sz="1600" b="1"/>
            </a:lvl7pPr>
            <a:lvl8pPr marL="3200370" indent="0">
              <a:buNone/>
              <a:defRPr sz="1600" b="1"/>
            </a:lvl8pPr>
            <a:lvl9pPr marL="365756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1CE1F-0133-4A8E-9510-3927C275A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812791-1A66-47A2-B8AB-CF2C8494C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5/27/2025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33D370-BE25-4CF9-8D18-A8B0D6286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FF9EFB-2082-4B18-8532-2E058DF98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32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482C-C319-43FD-93FF-980D21E2E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3A496-9194-4AF3-A700-304E648B3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5/27/2025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03CEB3-10DB-4C6B-B786-6EA61FEAF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6A844B-2D32-4E86-8B10-61DBDBE59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74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21782B-EB6A-4988-856E-D6637A15B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5/27/2025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1005B5-4499-443A-AEC7-4504692A5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5E9E49-7000-42FC-9389-8FC847AA8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066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EFE04-76D2-4EE9-82B4-6CF8BDAEF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215A4-C64A-4FDE-8E67-809F9ECFC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99654-FEE0-4F7C-9F7E-E61364191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96" indent="0">
              <a:buNone/>
              <a:defRPr sz="1400"/>
            </a:lvl2pPr>
            <a:lvl3pPr marL="914391" indent="0">
              <a:buNone/>
              <a:defRPr sz="1200"/>
            </a:lvl3pPr>
            <a:lvl4pPr marL="1371587" indent="0">
              <a:buNone/>
              <a:defRPr sz="1000"/>
            </a:lvl4pPr>
            <a:lvl5pPr marL="1828783" indent="0">
              <a:buNone/>
              <a:defRPr sz="1000"/>
            </a:lvl5pPr>
            <a:lvl6pPr marL="2285978" indent="0">
              <a:buNone/>
              <a:defRPr sz="1000"/>
            </a:lvl6pPr>
            <a:lvl7pPr marL="2743174" indent="0">
              <a:buNone/>
              <a:defRPr sz="1000"/>
            </a:lvl7pPr>
            <a:lvl8pPr marL="3200370" indent="0">
              <a:buNone/>
              <a:defRPr sz="1000"/>
            </a:lvl8pPr>
            <a:lvl9pPr marL="3657565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672D7-560C-46F5-B38A-5864AF61B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33971-AB39-461C-BCDD-6F82E9DF4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7803C-62B5-41B0-9BE1-73F066620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835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7523E-938F-438E-ACC4-357650D6A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72DA9-4F67-4E76-B94A-2A066F0CC9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96" indent="0">
              <a:buNone/>
              <a:defRPr sz="2800"/>
            </a:lvl2pPr>
            <a:lvl3pPr marL="914391" indent="0">
              <a:buNone/>
              <a:defRPr sz="2400"/>
            </a:lvl3pPr>
            <a:lvl4pPr marL="1371587" indent="0">
              <a:buNone/>
              <a:defRPr sz="2000"/>
            </a:lvl4pPr>
            <a:lvl5pPr marL="1828783" indent="0">
              <a:buNone/>
              <a:defRPr sz="2000"/>
            </a:lvl5pPr>
            <a:lvl6pPr marL="2285978" indent="0">
              <a:buNone/>
              <a:defRPr sz="2000"/>
            </a:lvl6pPr>
            <a:lvl7pPr marL="2743174" indent="0">
              <a:buNone/>
              <a:defRPr sz="2000"/>
            </a:lvl7pPr>
            <a:lvl8pPr marL="3200370" indent="0">
              <a:buNone/>
              <a:defRPr sz="2000"/>
            </a:lvl8pPr>
            <a:lvl9pPr marL="3657565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2FDD4-868B-425C-9784-E80DB7C015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96" indent="0">
              <a:buNone/>
              <a:defRPr sz="1400"/>
            </a:lvl2pPr>
            <a:lvl3pPr marL="914391" indent="0">
              <a:buNone/>
              <a:defRPr sz="1200"/>
            </a:lvl3pPr>
            <a:lvl4pPr marL="1371587" indent="0">
              <a:buNone/>
              <a:defRPr sz="1000"/>
            </a:lvl4pPr>
            <a:lvl5pPr marL="1828783" indent="0">
              <a:buNone/>
              <a:defRPr sz="1000"/>
            </a:lvl5pPr>
            <a:lvl6pPr marL="2285978" indent="0">
              <a:buNone/>
              <a:defRPr sz="1000"/>
            </a:lvl6pPr>
            <a:lvl7pPr marL="2743174" indent="0">
              <a:buNone/>
              <a:defRPr sz="1000"/>
            </a:lvl7pPr>
            <a:lvl8pPr marL="3200370" indent="0">
              <a:buNone/>
              <a:defRPr sz="1000"/>
            </a:lvl8pPr>
            <a:lvl9pPr marL="3657565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53192-BC34-458B-84D8-10413109E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140DD-DF78-4ACA-994A-2C80E820B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55A00-460B-4060-8FC4-6AE015CD0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78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38DD69-FB8A-4188-BFE4-CBF509E5E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815C50-137C-4155-8543-556E7E213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6A1DE-66DD-40F1-896C-01B693106E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E2F8D-62B3-48AF-BAF5-944399905ED0}" type="datetimeFigureOut">
              <a:rPr lang="en-US" smtClean="0"/>
              <a:t>5/27/2025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912B1-2F8B-49C2-9253-FDAAEF5D94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3CF23-BB91-472C-8560-11C5F5282E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915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9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8" indent="-228598" algn="l" defTabSz="91439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3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9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5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80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6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2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7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3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1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3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8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4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70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5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.png"/><Relationship Id="rId7" Type="http://schemas.openxmlformats.org/officeDocument/2006/relationships/image" Target="../media/image3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5.png"/><Relationship Id="rId5" Type="http://schemas.openxmlformats.org/officeDocument/2006/relationships/image" Target="../media/image5.png"/><Relationship Id="rId4" Type="http://schemas.openxmlformats.org/officeDocument/2006/relationships/image" Target="../media/image46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7.svg"/><Relationship Id="rId4" Type="http://schemas.openxmlformats.org/officeDocument/2006/relationships/image" Target="../media/image5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9.svg"/><Relationship Id="rId4" Type="http://schemas.openxmlformats.org/officeDocument/2006/relationships/image" Target="../media/image5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0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10" Type="http://schemas.openxmlformats.org/officeDocument/2006/relationships/image" Target="../media/image14.png"/><Relationship Id="rId4" Type="http://schemas.openxmlformats.org/officeDocument/2006/relationships/diagramData" Target="../diagrams/data2.xml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 rot="5400000">
            <a:off x="1871242" y="3191443"/>
            <a:ext cx="6827825" cy="421787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-4822" y="5339390"/>
            <a:ext cx="12201645" cy="1519632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9845" y="302759"/>
            <a:ext cx="6695955" cy="621436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</a:rPr>
              <a:t>Digitizing and Modernizing </a:t>
            </a:r>
            <a:br>
              <a:rPr lang="en-US" sz="3200" dirty="0">
                <a:solidFill>
                  <a:srgbClr val="0070C0"/>
                </a:solidFill>
              </a:rPr>
            </a:br>
            <a:r>
              <a:rPr lang="en-US" sz="3200" dirty="0">
                <a:solidFill>
                  <a:srgbClr val="0070C0"/>
                </a:solidFill>
              </a:rPr>
              <a:t>an HP141-display</a:t>
            </a:r>
            <a:endParaRPr lang="en-US" dirty="0"/>
          </a:p>
        </p:txBody>
      </p:sp>
      <p:sp>
        <p:nvSpPr>
          <p:cNvPr id="11" name="Subtitle 4">
            <a:extLst>
              <a:ext uri="{FF2B5EF4-FFF2-40B4-BE49-F238E27FC236}">
                <a16:creationId xmlns:a16="http://schemas.microsoft.com/office/drawing/2014/main" id="{D9B29495-A823-B8BE-67AC-52FEFE97117D}"/>
              </a:ext>
            </a:extLst>
          </p:cNvPr>
          <p:cNvSpPr txBox="1">
            <a:spLocks/>
          </p:cNvSpPr>
          <p:nvPr/>
        </p:nvSpPr>
        <p:spPr>
          <a:xfrm>
            <a:off x="-965" y="5182283"/>
            <a:ext cx="5075501" cy="6377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dirty="0">
                <a:solidFill>
                  <a:srgbClr val="0070C0"/>
                </a:solidFill>
              </a:rPr>
              <a:t>Bonga </a:t>
            </a:r>
            <a:r>
              <a:rPr lang="en-US" sz="1800" b="1" err="1">
                <a:solidFill>
                  <a:srgbClr val="0070C0"/>
                </a:solidFill>
              </a:rPr>
              <a:t>Njamela</a:t>
            </a:r>
            <a:r>
              <a:rPr lang="en-US" sz="1800" b="1" dirty="0">
                <a:solidFill>
                  <a:srgbClr val="0070C0"/>
                </a:solidFill>
              </a:rPr>
              <a:t>, University of Cape Town, South Africa</a:t>
            </a:r>
            <a:endParaRPr lang="en-US" sz="1800" b="1">
              <a:solidFill>
                <a:srgbClr val="0070C0"/>
              </a:solidFill>
              <a:cs typeface="Segoe UI"/>
            </a:endParaRPr>
          </a:p>
          <a:p>
            <a:pPr marL="0" indent="0">
              <a:buNone/>
            </a:pPr>
            <a:endParaRPr lang="en-US" dirty="0">
              <a:cs typeface="Segoe UI"/>
            </a:endParaRPr>
          </a:p>
          <a:p>
            <a:pPr marL="0" indent="0">
              <a:buNone/>
            </a:pPr>
            <a:endParaRPr lang="en-US" dirty="0">
              <a:cs typeface="Segoe UI"/>
            </a:endParaRPr>
          </a:p>
        </p:txBody>
      </p:sp>
      <p:pic>
        <p:nvPicPr>
          <p:cNvPr id="12" name="Picture 11" descr="A logo of a university&#10;&#10;Description automatically generated">
            <a:extLst>
              <a:ext uri="{FF2B5EF4-FFF2-40B4-BE49-F238E27FC236}">
                <a16:creationId xmlns:a16="http://schemas.microsoft.com/office/drawing/2014/main" id="{0FB9CA6E-466B-549D-EDC3-9175B1C50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982" y="927904"/>
            <a:ext cx="2677933" cy="2774066"/>
          </a:xfrm>
          <a:prstGeom prst="rect">
            <a:avLst/>
          </a:prstGeom>
        </p:spPr>
      </p:pic>
      <p:sp>
        <p:nvSpPr>
          <p:cNvPr id="16" name="Subtitle 4">
            <a:extLst>
              <a:ext uri="{FF2B5EF4-FFF2-40B4-BE49-F238E27FC236}">
                <a16:creationId xmlns:a16="http://schemas.microsoft.com/office/drawing/2014/main" id="{874DA247-DD1D-0AC8-9F52-AC1BAAF4D7F1}"/>
              </a:ext>
            </a:extLst>
          </p:cNvPr>
          <p:cNvSpPr txBox="1">
            <a:spLocks/>
          </p:cNvSpPr>
          <p:nvPr/>
        </p:nvSpPr>
        <p:spPr>
          <a:xfrm>
            <a:off x="-965" y="4574611"/>
            <a:ext cx="5075499" cy="3387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dirty="0">
                <a:solidFill>
                  <a:srgbClr val="0070C0"/>
                </a:solidFill>
              </a:rPr>
              <a:t>EEE4022F 2025</a:t>
            </a:r>
            <a:endParaRPr lang="en-US" dirty="0"/>
          </a:p>
          <a:p>
            <a:pPr marL="0" indent="0">
              <a:buNone/>
            </a:pPr>
            <a:endParaRPr lang="en-US" dirty="0">
              <a:cs typeface="Segoe UI"/>
            </a:endParaRPr>
          </a:p>
          <a:p>
            <a:pPr marL="0" indent="0">
              <a:buNone/>
            </a:pPr>
            <a:endParaRPr lang="en-US" dirty="0">
              <a:cs typeface="Segoe UI"/>
            </a:endParaRPr>
          </a:p>
        </p:txBody>
      </p:sp>
      <p:sp>
        <p:nvSpPr>
          <p:cNvPr id="3" name="Subtitle 4">
            <a:extLst>
              <a:ext uri="{FF2B5EF4-FFF2-40B4-BE49-F238E27FC236}">
                <a16:creationId xmlns:a16="http://schemas.microsoft.com/office/drawing/2014/main" id="{B59BAA5B-C961-A8E5-75F0-67EF6A8D6FF1}"/>
              </a:ext>
            </a:extLst>
          </p:cNvPr>
          <p:cNvSpPr txBox="1">
            <a:spLocks/>
          </p:cNvSpPr>
          <p:nvPr/>
        </p:nvSpPr>
        <p:spPr>
          <a:xfrm>
            <a:off x="6193603" y="5336611"/>
            <a:ext cx="5133374" cy="63779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dirty="0">
                <a:solidFill>
                  <a:srgbClr val="0070C0"/>
                </a:solidFill>
              </a:rPr>
              <a:t>Supervised by Dr Stephen Paine &amp; Professor Emeritus Michael </a:t>
            </a:r>
            <a:r>
              <a:rPr lang="en-US" sz="1800" b="1" dirty="0" err="1">
                <a:solidFill>
                  <a:srgbClr val="0070C0"/>
                </a:solidFill>
              </a:rPr>
              <a:t>Inggs</a:t>
            </a:r>
            <a:r>
              <a:rPr lang="en-US" sz="1800" b="1" dirty="0">
                <a:solidFill>
                  <a:srgbClr val="0070C0"/>
                </a:solidFill>
              </a:rPr>
              <a:t>, </a:t>
            </a:r>
            <a:endParaRPr lang="en-US" dirty="0">
              <a:solidFill>
                <a:srgbClr val="000000"/>
              </a:solidFill>
            </a:endParaRPr>
          </a:p>
          <a:p>
            <a:pPr marL="0" indent="0" algn="ctr">
              <a:buNone/>
            </a:pPr>
            <a:r>
              <a:rPr lang="en-US" sz="1800" b="1" dirty="0">
                <a:solidFill>
                  <a:srgbClr val="0070C0"/>
                </a:solidFill>
              </a:rPr>
              <a:t>Department of Electrical Engineering</a:t>
            </a:r>
            <a:endParaRPr lang="en-US">
              <a:cs typeface="Segoe UI"/>
            </a:endParaRPr>
          </a:p>
          <a:p>
            <a:pPr marL="0" indent="0">
              <a:buNone/>
            </a:pPr>
            <a:endParaRPr lang="en-US" dirty="0">
              <a:cs typeface="Segoe UI"/>
            </a:endParaRPr>
          </a:p>
          <a:p>
            <a:pPr marL="0" indent="0">
              <a:buNone/>
            </a:pPr>
            <a:endParaRPr lang="en-US" dirty="0">
              <a:cs typeface="Segoe UI"/>
            </a:endParaRP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EFB7A9E2-9B2C-237E-A539-071F1F54FD2B}"/>
              </a:ext>
            </a:extLst>
          </p:cNvPr>
          <p:cNvSpPr txBox="1">
            <a:spLocks/>
          </p:cNvSpPr>
          <p:nvPr/>
        </p:nvSpPr>
        <p:spPr>
          <a:xfrm>
            <a:off x="-1584" y="6324158"/>
            <a:ext cx="1643105" cy="3995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28 May 2025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7C7C085-7904-5436-1420-3A96D0534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8962" y="3428998"/>
            <a:ext cx="2980482" cy="1774785"/>
          </a:xfrm>
          <a:prstGeom prst="rect">
            <a:avLst/>
          </a:prstGeom>
        </p:spPr>
      </p:pic>
      <p:pic>
        <p:nvPicPr>
          <p:cNvPr id="6" name="Picture 5" descr="A close-up of a device&#10;&#10;AI-generated content may be incorrect.">
            <a:extLst>
              <a:ext uri="{FF2B5EF4-FFF2-40B4-BE49-F238E27FC236}">
                <a16:creationId xmlns:a16="http://schemas.microsoft.com/office/drawing/2014/main" id="{0273F185-6E7E-CE0B-8020-1E9CCD32CBF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84" t="10174" r="913" b="5403"/>
          <a:stretch>
            <a:fillRect/>
          </a:stretch>
        </p:blipFill>
        <p:spPr>
          <a:xfrm>
            <a:off x="6839068" y="1154332"/>
            <a:ext cx="3841987" cy="1775923"/>
          </a:xfrm>
          <a:prstGeom prst="rect">
            <a:avLst/>
          </a:prstGeom>
        </p:spPr>
      </p:pic>
      <p:pic>
        <p:nvPicPr>
          <p:cNvPr id="8" name="Picture 7" descr="A green circuit board with many small components&#10;&#10;AI-generated content may be incorrect.">
            <a:extLst>
              <a:ext uri="{FF2B5EF4-FFF2-40B4-BE49-F238E27FC236}">
                <a16:creationId xmlns:a16="http://schemas.microsoft.com/office/drawing/2014/main" id="{ED2C2D83-5CBC-2526-322C-26EF651479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302059" y="3318077"/>
            <a:ext cx="1796715" cy="2006278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ACEE738A-9041-E820-7A5C-52D958E7C483}"/>
              </a:ext>
            </a:extLst>
          </p:cNvPr>
          <p:cNvSpPr/>
          <p:nvPr/>
        </p:nvSpPr>
        <p:spPr>
          <a:xfrm rot="16200000">
            <a:off x="7147434" y="2963105"/>
            <a:ext cx="512799" cy="41106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DA1A12CB-9850-A772-7054-8D05D3D26F95}"/>
              </a:ext>
            </a:extLst>
          </p:cNvPr>
          <p:cNvSpPr/>
          <p:nvPr/>
        </p:nvSpPr>
        <p:spPr>
          <a:xfrm rot="10800000">
            <a:off x="8198801" y="4159157"/>
            <a:ext cx="811811" cy="50751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07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Methodology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645902" y="6320225"/>
            <a:ext cx="354904" cy="3444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9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Data Acquisition Subsystem (DAS) Design</a:t>
            </a:r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820E63E-388D-0813-12EF-3A457C1FD416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0BD209-8DB9-A546-B90F-75AD95870814}"/>
              </a:ext>
            </a:extLst>
          </p:cNvPr>
          <p:cNvSpPr txBox="1">
            <a:spLocks/>
          </p:cNvSpPr>
          <p:nvPr/>
        </p:nvSpPr>
        <p:spPr>
          <a:xfrm>
            <a:off x="568580" y="1866257"/>
            <a:ext cx="4411673" cy="408337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Objective:</a:t>
            </a:r>
            <a:r>
              <a:rPr lang="en-US" dirty="0">
                <a:ea typeface="+mn-lt"/>
                <a:cs typeface="+mn-lt"/>
              </a:rPr>
              <a:t> Digitize conditioned signals with 801 points per scan.</a:t>
            </a:r>
            <a:endParaRPr lang="en-US" dirty="0"/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Design:</a:t>
            </a:r>
            <a:r>
              <a:rPr lang="en-US" dirty="0">
                <a:ea typeface="+mn-lt"/>
                <a:cs typeface="+mn-lt"/>
              </a:rPr>
              <a:t> </a:t>
            </a:r>
          </a:p>
          <a:p>
            <a:pPr marL="685165" lvl="1" indent="-227965"/>
            <a:r>
              <a:rPr lang="en-US" sz="2800" dirty="0">
                <a:ea typeface="+mn-lt"/>
                <a:cs typeface="+mn-lt"/>
              </a:rPr>
              <a:t>Use two 16-bit ADCs in double-interleaved mode (7 MSPS total) on STM32H723ZG.</a:t>
            </a:r>
          </a:p>
          <a:p>
            <a:pPr marL="685165" lvl="1" indent="-227965"/>
            <a:r>
              <a:rPr lang="en-US" sz="2800" dirty="0">
                <a:ea typeface="+mn-lt"/>
                <a:cs typeface="+mn-lt"/>
              </a:rPr>
              <a:t>Sample vertical (0-300 kHz), horizontal, and pen-lift outputs via DMA2/DMA1.</a:t>
            </a:r>
          </a:p>
          <a:p>
            <a:pPr marL="685165" lvl="1" indent="-227965"/>
            <a:r>
              <a:rPr lang="en-US" sz="2800" dirty="0">
                <a:ea typeface="+mn-lt"/>
                <a:cs typeface="+mn-lt"/>
              </a:rPr>
              <a:t>Alternative: </a:t>
            </a:r>
            <a:r>
              <a:rPr lang="en-US" sz="2800" dirty="0" err="1">
                <a:ea typeface="+mn-lt"/>
                <a:cs typeface="+mn-lt"/>
              </a:rPr>
              <a:t>Picoscope</a:t>
            </a:r>
            <a:r>
              <a:rPr lang="en-US" sz="2800" dirty="0">
                <a:ea typeface="+mn-lt"/>
                <a:cs typeface="+mn-lt"/>
              </a:rPr>
              <a:t> 2204A (100 MSPS) for backup </a:t>
            </a:r>
            <a:r>
              <a:rPr lang="en-US" dirty="0">
                <a:ea typeface="+mn-lt"/>
                <a:cs typeface="+mn-lt"/>
              </a:rPr>
              <a:t>sampling</a:t>
            </a:r>
            <a:r>
              <a:rPr lang="en-US" sz="2800" dirty="0">
                <a:ea typeface="+mn-lt"/>
                <a:cs typeface="+mn-lt"/>
              </a:rPr>
              <a:t>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Implementation:</a:t>
            </a:r>
            <a:r>
              <a:rPr lang="en-US" dirty="0">
                <a:ea typeface="+mn-lt"/>
                <a:cs typeface="+mn-lt"/>
              </a:rPr>
              <a:t> Embedded C with HAL library, buffer size 802, stored as .csv files.</a:t>
            </a:r>
            <a:endParaRPr lang="en-US" dirty="0"/>
          </a:p>
          <a:p>
            <a:pPr marL="227965" indent="-227965"/>
            <a:endParaRPr lang="en-US" dirty="0">
              <a:cs typeface="Segoe UI"/>
            </a:endParaRPr>
          </a:p>
        </p:txBody>
      </p:sp>
      <p:pic>
        <p:nvPicPr>
          <p:cNvPr id="18" name="Picture 17" descr="A black background with white rectangles&#10;&#10;AI-generated content may be incorrect.">
            <a:extLst>
              <a:ext uri="{FF2B5EF4-FFF2-40B4-BE49-F238E27FC236}">
                <a16:creationId xmlns:a16="http://schemas.microsoft.com/office/drawing/2014/main" id="{5088BA24-8895-48AC-42B0-5105E93874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0938" y="1096943"/>
            <a:ext cx="3379085" cy="187654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F62BBE3-15C6-D725-B91D-AFB935320AD6}"/>
              </a:ext>
            </a:extLst>
          </p:cNvPr>
          <p:cNvSpPr txBox="1"/>
          <p:nvPr/>
        </p:nvSpPr>
        <p:spPr>
          <a:xfrm>
            <a:off x="5147694" y="3033992"/>
            <a:ext cx="330816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9.1: Illustrating ADC1 and ADC2 operation in double interleaved mode</a:t>
            </a:r>
          </a:p>
        </p:txBody>
      </p:sp>
      <p:pic>
        <p:nvPicPr>
          <p:cNvPr id="23" name="Picture 22" descr="A screenshot of a graph&#10;&#10;AI-generated content may be incorrect.">
            <a:extLst>
              <a:ext uri="{FF2B5EF4-FFF2-40B4-BE49-F238E27FC236}">
                <a16:creationId xmlns:a16="http://schemas.microsoft.com/office/drawing/2014/main" id="{79CA11E4-5801-6EA5-42D6-BCBF79709F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6860" y="1100861"/>
            <a:ext cx="3383545" cy="186870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3663D50-AF52-9884-EDD0-971881437AF5}"/>
              </a:ext>
            </a:extLst>
          </p:cNvPr>
          <p:cNvSpPr txBox="1"/>
          <p:nvPr/>
        </p:nvSpPr>
        <p:spPr>
          <a:xfrm>
            <a:off x="8716554" y="3033990"/>
            <a:ext cx="3308166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9.2: MATLAB-simulated outputs of STM32H723ZG double interleaved mode.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E5A12D5-83B7-3E93-194E-79F4E092EE76}"/>
              </a:ext>
            </a:extLst>
          </p:cNvPr>
          <p:cNvSpPr txBox="1"/>
          <p:nvPr/>
        </p:nvSpPr>
        <p:spPr>
          <a:xfrm>
            <a:off x="5166984" y="5348928"/>
            <a:ext cx="330816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9.3: STM32H723ZG microcontroller.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EC4004-3B93-5A26-CD11-B4E6226E4B25}"/>
              </a:ext>
            </a:extLst>
          </p:cNvPr>
          <p:cNvSpPr txBox="1"/>
          <p:nvPr/>
        </p:nvSpPr>
        <p:spPr>
          <a:xfrm>
            <a:off x="8716553" y="5348926"/>
            <a:ext cx="330816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9.4: Alternative sampling device.</a:t>
            </a:r>
          </a:p>
        </p:txBody>
      </p:sp>
      <p:pic>
        <p:nvPicPr>
          <p:cNvPr id="36" name="Picture 35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F893DA58-E2E2-0676-4050-F61AD793E9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9164" y="3669958"/>
            <a:ext cx="860506" cy="1591881"/>
          </a:xfrm>
          <a:prstGeom prst="rect">
            <a:avLst/>
          </a:prstGeom>
        </p:spPr>
      </p:pic>
      <p:pic>
        <p:nvPicPr>
          <p:cNvPr id="38" name="Picture 37" descr="A black electronic device with four connectors&#10;&#10;AI-generated content may be incorrect.">
            <a:extLst>
              <a:ext uri="{FF2B5EF4-FFF2-40B4-BE49-F238E27FC236}">
                <a16:creationId xmlns:a16="http://schemas.microsoft.com/office/drawing/2014/main" id="{33EA5C98-D200-E103-B7CB-2188ED7C6C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4666" y="3749050"/>
            <a:ext cx="1618286" cy="160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93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Methodology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10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Digital Processing Subsystem (DPS) Design</a:t>
            </a:r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86B100CC-DAAC-8ECA-2185-2826A4C027A9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2546E04E-BE9D-5FB0-E7B0-7D0FA2E242CD}"/>
              </a:ext>
            </a:extLst>
          </p:cNvPr>
          <p:cNvSpPr txBox="1">
            <a:spLocks/>
          </p:cNvSpPr>
          <p:nvPr/>
        </p:nvSpPr>
        <p:spPr>
          <a:xfrm>
            <a:off x="568580" y="1711926"/>
            <a:ext cx="4546711" cy="42859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sz="2000" dirty="0">
                <a:solidFill>
                  <a:srgbClr val="0070C0"/>
                </a:solidFill>
                <a:ea typeface="+mn-lt"/>
                <a:cs typeface="+mn-lt"/>
              </a:rPr>
              <a:t>Purpose:</a:t>
            </a:r>
            <a:r>
              <a:rPr lang="en-US" sz="2000" dirty="0">
                <a:ea typeface="+mn-lt"/>
                <a:cs typeface="+mn-lt"/>
              </a:rPr>
              <a:t> Process digitized data for display modes (PHM, AVM, RWM).</a:t>
            </a:r>
            <a:endParaRPr lang="en-US" sz="2000" dirty="0">
              <a:cs typeface="Segoe UI"/>
            </a:endParaRPr>
          </a:p>
          <a:p>
            <a:pPr marL="227965" indent="-227965"/>
            <a:r>
              <a:rPr lang="en-US" sz="2000" dirty="0">
                <a:solidFill>
                  <a:srgbClr val="0070C0"/>
                </a:solidFill>
                <a:ea typeface="+mn-lt"/>
                <a:cs typeface="+mn-lt"/>
              </a:rPr>
              <a:t>Design: 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2000" dirty="0">
                <a:ea typeface="+mn-lt"/>
                <a:cs typeface="+mn-lt"/>
              </a:rPr>
              <a:t>Use Raspberry Pi 4B (1.5 GHz Cortex-A72) for real-time processing.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2000" dirty="0">
                <a:ea typeface="+mn-lt"/>
                <a:cs typeface="+mn-lt"/>
              </a:rPr>
              <a:t>Apply scaling (e.g., 0-3.3 V → 0 to -80 dB) and interpolation (linear/Spline).</a:t>
            </a:r>
            <a:endParaRPr lang="en-US" sz="2000" dirty="0">
              <a:cs typeface="Segoe U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2000" dirty="0">
                <a:ea typeface="+mn-lt"/>
                <a:cs typeface="+mn-lt"/>
              </a:rPr>
              <a:t>Functions: max() for PHM, </a:t>
            </a:r>
            <a:r>
              <a:rPr lang="en-US" sz="2000" err="1">
                <a:ea typeface="+mn-lt"/>
                <a:cs typeface="+mn-lt"/>
              </a:rPr>
              <a:t>average_spectrogram</a:t>
            </a:r>
            <a:r>
              <a:rPr lang="en-US" sz="2000" dirty="0">
                <a:ea typeface="+mn-lt"/>
                <a:cs typeface="+mn-lt"/>
              </a:rPr>
              <a:t>() for AVM, raw data for RWM.</a:t>
            </a:r>
          </a:p>
          <a:p>
            <a:pPr marL="227965" indent="-227965"/>
            <a:r>
              <a:rPr lang="en-US" sz="2000" dirty="0">
                <a:solidFill>
                  <a:srgbClr val="0070C0"/>
                </a:solidFill>
              </a:rPr>
              <a:t>Pipeline:</a:t>
            </a:r>
            <a:r>
              <a:rPr lang="en-US" sz="2000" dirty="0">
                <a:ea typeface="+mn-lt"/>
                <a:cs typeface="+mn-lt"/>
              </a:rPr>
              <a:t> Process .csv data from DAS, output to GUI.</a:t>
            </a:r>
            <a:endParaRPr lang="en-US" sz="2000">
              <a:cs typeface="Segoe UI"/>
            </a:endParaRPr>
          </a:p>
          <a:p>
            <a:pPr marL="227965" indent="-227965"/>
            <a:endParaRPr lang="en-US" sz="2000" dirty="0">
              <a:cs typeface="Segoe U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197613-FBF7-BBAB-B833-57DB1F2EE08F}"/>
              </a:ext>
            </a:extLst>
          </p:cNvPr>
          <p:cNvSpPr txBox="1"/>
          <p:nvPr/>
        </p:nvSpPr>
        <p:spPr>
          <a:xfrm>
            <a:off x="5494933" y="5204245"/>
            <a:ext cx="304773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10.1: Single-board computer for processing and display control.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0C66B0-B0CF-83FB-89F3-46EC5CE3AE4F}"/>
              </a:ext>
            </a:extLst>
          </p:cNvPr>
          <p:cNvSpPr txBox="1"/>
          <p:nvPr/>
        </p:nvSpPr>
        <p:spPr>
          <a:xfrm>
            <a:off x="8938401" y="5204243"/>
            <a:ext cx="3057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10.2: Flow diagram of Python-based digital processing.</a:t>
            </a:r>
          </a:p>
        </p:txBody>
      </p:sp>
      <p:pic>
        <p:nvPicPr>
          <p:cNvPr id="28" name="Picture 27" descr="A green circuit board with blue arrows&#10;&#10;AI-generated content may be incorrect.">
            <a:extLst>
              <a:ext uri="{FF2B5EF4-FFF2-40B4-BE49-F238E27FC236}">
                <a16:creationId xmlns:a16="http://schemas.microsoft.com/office/drawing/2014/main" id="{50BAF2C8-7BD5-6F74-4168-FB4CDE80B4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2976" y="2877923"/>
            <a:ext cx="3579747" cy="2239933"/>
          </a:xfrm>
          <a:prstGeom prst="rect">
            <a:avLst/>
          </a:prstGeom>
        </p:spPr>
      </p:pic>
      <p:pic>
        <p:nvPicPr>
          <p:cNvPr id="29" name="Picture 28" descr="A diagram of a computer&#10;&#10;AI-generated content may be incorrect.">
            <a:extLst>
              <a:ext uri="{FF2B5EF4-FFF2-40B4-BE49-F238E27FC236}">
                <a16:creationId xmlns:a16="http://schemas.microsoft.com/office/drawing/2014/main" id="{23B789DC-5A64-79B3-C4CA-0767753F91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2957" y="1133817"/>
            <a:ext cx="3051821" cy="415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425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1160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Methodology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11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420647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Graphical User Interface Subsystem (GUIS) Design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6632BB3F-A7E3-95B0-CEAA-CBFFE830551B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148DC04-6A9E-14FF-C7D7-114D50E291F6}"/>
              </a:ext>
            </a:extLst>
          </p:cNvPr>
          <p:cNvSpPr txBox="1">
            <a:spLocks/>
          </p:cNvSpPr>
          <p:nvPr/>
        </p:nvSpPr>
        <p:spPr>
          <a:xfrm>
            <a:off x="568580" y="1982002"/>
            <a:ext cx="5192964" cy="3726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Goal:</a:t>
            </a:r>
            <a:r>
              <a:rPr lang="en-US" dirty="0">
                <a:ea typeface="+mn-lt"/>
                <a:cs typeface="+mn-lt"/>
              </a:rPr>
              <a:t> Render amplitude vs frequency on LCD touchscreen.</a:t>
            </a:r>
            <a:endParaRPr lang="en-US" dirty="0">
              <a:cs typeface="Segoe UI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Design: </a:t>
            </a:r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Use matplotlib and </a:t>
            </a:r>
            <a:r>
              <a:rPr lang="en-US" err="1">
                <a:ea typeface="+mn-lt"/>
                <a:cs typeface="+mn-lt"/>
              </a:rPr>
              <a:t>tkinter</a:t>
            </a:r>
            <a:r>
              <a:rPr lang="en-US" dirty="0">
                <a:ea typeface="+mn-lt"/>
                <a:cs typeface="+mn-lt"/>
              </a:rPr>
              <a:t> on Raspberry Pi framebuffer (/dev/fb0).</a:t>
            </a:r>
            <a:endParaRPr lang="en-US">
              <a:cs typeface="Segoe UI"/>
            </a:endParaRPr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7-inch TFT DSI touchscreen (800x480), 8x10 grid, black/green/grey aesthetic.</a:t>
            </a:r>
            <a:endParaRPr lang="en-US">
              <a:ea typeface="+mn-lt"/>
              <a:cs typeface="+mn-lt"/>
            </a:endParaRPr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Modes (PHM, AVM, RWM) via touch buttons, with help popup (400x300 </a:t>
            </a:r>
            <a:r>
              <a:rPr lang="en-US" err="1">
                <a:ea typeface="+mn-lt"/>
                <a:cs typeface="+mn-lt"/>
              </a:rPr>
              <a:t>px</a:t>
            </a:r>
            <a:r>
              <a:rPr lang="en-US" dirty="0">
                <a:ea typeface="+mn-lt"/>
                <a:cs typeface="+mn-lt"/>
              </a:rPr>
              <a:t>).</a:t>
            </a:r>
            <a:endParaRPr lang="en-US">
              <a:cs typeface="Segoe UI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Features:</a:t>
            </a:r>
            <a:r>
              <a:rPr lang="en-US" dirty="0">
                <a:ea typeface="+mn-lt"/>
                <a:cs typeface="+mn-lt"/>
              </a:rPr>
              <a:t> Trace storage, Nielsen’s heuristics (e.g., visibility, error prevention).</a:t>
            </a:r>
            <a:endParaRPr lang="en-US" dirty="0"/>
          </a:p>
          <a:p>
            <a:pPr marL="0" indent="0">
              <a:buNone/>
            </a:pPr>
            <a:endParaRPr lang="en-US" dirty="0">
              <a:cs typeface="Segoe UI"/>
            </a:endParaRPr>
          </a:p>
        </p:txBody>
      </p:sp>
      <p:pic>
        <p:nvPicPr>
          <p:cNvPr id="5" name="Picture 4" descr="A black display with a green screen&#10;&#10;AI-generated content may be incorrect.">
            <a:extLst>
              <a:ext uri="{FF2B5EF4-FFF2-40B4-BE49-F238E27FC236}">
                <a16:creationId xmlns:a16="http://schemas.microsoft.com/office/drawing/2014/main" id="{2000C75C-7734-42C8-F157-CBA5B678D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2526" y="1614184"/>
            <a:ext cx="4190036" cy="31377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D0D2C7-CBF1-0449-58FD-8CDE1220CDCD}"/>
              </a:ext>
            </a:extLst>
          </p:cNvPr>
          <p:cNvSpPr txBox="1"/>
          <p:nvPr/>
        </p:nvSpPr>
        <p:spPr>
          <a:xfrm>
            <a:off x="7076806" y="4905232"/>
            <a:ext cx="393512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11: Amplitude vs frequency display must resemble the HP141T Display Section.</a:t>
            </a:r>
          </a:p>
        </p:txBody>
      </p:sp>
    </p:spTree>
    <p:extLst>
      <p:ext uri="{BB962C8B-B14F-4D97-AF65-F5344CB8AC3E}">
        <p14:creationId xmlns:p14="http://schemas.microsoft.com/office/powerpoint/2010/main" val="2548447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Methodology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12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Experimental Test Procedures</a:t>
            </a:r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F2D1602-9230-058A-2C35-85E54D4C47CE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DD73318B-A047-0A56-FA1B-E6BE04DB8515}"/>
              </a:ext>
            </a:extLst>
          </p:cNvPr>
          <p:cNvSpPr txBox="1">
            <a:spLocks/>
          </p:cNvSpPr>
          <p:nvPr/>
        </p:nvSpPr>
        <p:spPr>
          <a:xfrm>
            <a:off x="576601" y="1982002"/>
            <a:ext cx="6941350" cy="3813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Setup: </a:t>
            </a:r>
            <a:endParaRPr lang="en-US">
              <a:cs typeface="Segoe U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2800" dirty="0">
                <a:ea typeface="+mn-lt"/>
                <a:cs typeface="+mn-lt"/>
              </a:rPr>
              <a:t>Use </a:t>
            </a:r>
            <a:r>
              <a:rPr lang="en-US" sz="2800" err="1">
                <a:ea typeface="+mn-lt"/>
                <a:cs typeface="+mn-lt"/>
              </a:rPr>
              <a:t>Siglent</a:t>
            </a:r>
            <a:r>
              <a:rPr lang="en-US" sz="2800" dirty="0">
                <a:ea typeface="+mn-lt"/>
                <a:cs typeface="+mn-lt"/>
              </a:rPr>
              <a:t> SDG1010, HP-E3630A, </a:t>
            </a:r>
            <a:r>
              <a:rPr lang="en-US" sz="2800" err="1">
                <a:ea typeface="+mn-lt"/>
                <a:cs typeface="+mn-lt"/>
              </a:rPr>
              <a:t>Picoscope</a:t>
            </a:r>
            <a:r>
              <a:rPr lang="en-US" sz="2800" dirty="0">
                <a:ea typeface="+mn-lt"/>
                <a:cs typeface="+mn-lt"/>
              </a:rPr>
              <a:t> 2204A, and probes.</a:t>
            </a:r>
            <a:endParaRPr lang="en-US" sz="2800">
              <a:cs typeface="Segoe U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2800" dirty="0">
                <a:ea typeface="+mn-lt"/>
                <a:cs typeface="+mn-lt"/>
              </a:rPr>
              <a:t>Connect to Linux Dell Inspiron 15 with </a:t>
            </a:r>
            <a:r>
              <a:rPr lang="en-US" sz="2800" err="1">
                <a:ea typeface="+mn-lt"/>
                <a:cs typeface="+mn-lt"/>
              </a:rPr>
              <a:t>Picoscope</a:t>
            </a:r>
            <a:r>
              <a:rPr lang="en-US" sz="2800" dirty="0">
                <a:ea typeface="+mn-lt"/>
                <a:cs typeface="+mn-lt"/>
              </a:rPr>
              <a:t> 7 software.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Tests: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 dirty="0">
              <a:cs typeface="Segoe U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2800" dirty="0">
                <a:solidFill>
                  <a:srgbClr val="0070C0"/>
                </a:solidFill>
                <a:ea typeface="+mn-lt"/>
                <a:cs typeface="+mn-lt"/>
              </a:rPr>
              <a:t>Unit Tests: </a:t>
            </a:r>
            <a:r>
              <a:rPr lang="en-US" sz="2800" dirty="0">
                <a:ea typeface="+mn-lt"/>
                <a:cs typeface="+mn-lt"/>
              </a:rPr>
              <a:t>Verify subsystems (e.g., UTA00-UTA03 for HP141T, UTD00-UTD05 for DAS).</a:t>
            </a:r>
            <a:endParaRPr lang="en-US" dirty="0">
              <a:ea typeface="+mn-lt"/>
              <a:cs typeface="+mn-lt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Integration Tests:</a:t>
            </a:r>
            <a:r>
              <a:rPr lang="en-US" dirty="0">
                <a:ea typeface="+mn-lt"/>
                <a:cs typeface="+mn-lt"/>
              </a:rPr>
              <a:t> Validate subsystem interfaces (e.g., SCS to DAS data flow).</a:t>
            </a:r>
            <a:endParaRPr lang="en-US" dirty="0">
              <a:cs typeface="Segoe U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Acceptance Tests:</a:t>
            </a:r>
            <a:r>
              <a:rPr lang="en-US" dirty="0">
                <a:ea typeface="+mn-lt"/>
                <a:cs typeface="+mn-lt"/>
              </a:rPr>
              <a:t> Confirm compliance with UR01-UR10, SR01-SR06.</a:t>
            </a:r>
            <a:endParaRPr lang="en-US" dirty="0">
              <a:cs typeface="Segoe UI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Metrics: </a:t>
            </a:r>
            <a:r>
              <a:rPr lang="en-US" dirty="0">
                <a:ea typeface="+mn-lt"/>
                <a:cs typeface="+mn-lt"/>
              </a:rPr>
              <a:t>Voltage range, sampling rate, display mode accuracy.</a:t>
            </a:r>
            <a:endParaRPr lang="en-US" dirty="0">
              <a:cs typeface="Segoe UI"/>
            </a:endParaRPr>
          </a:p>
          <a:p>
            <a:pPr marL="227965" indent="-227965"/>
            <a:endParaRPr lang="en-US" dirty="0">
              <a:cs typeface="Segoe UI"/>
            </a:endParaRPr>
          </a:p>
          <a:p>
            <a:pPr marL="0" indent="0">
              <a:buNone/>
            </a:pPr>
            <a:endParaRPr lang="en-US" dirty="0">
              <a:cs typeface="Segoe UI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0F057E1-B0C8-E728-66B1-19B137522B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14965" y="2155530"/>
            <a:ext cx="2879559" cy="28635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6AF880-9056-47A2-FD74-FD00E2E4DF3A}"/>
              </a:ext>
            </a:extLst>
          </p:cNvPr>
          <p:cNvSpPr txBox="1"/>
          <p:nvPr/>
        </p:nvSpPr>
        <p:spPr>
          <a:xfrm>
            <a:off x="10397522" y="3493527"/>
            <a:ext cx="95129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Unit tests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3DE2C7-BD54-6879-1F6B-0F523A8C90FD}"/>
              </a:ext>
            </a:extLst>
          </p:cNvPr>
          <p:cNvSpPr txBox="1"/>
          <p:nvPr/>
        </p:nvSpPr>
        <p:spPr>
          <a:xfrm>
            <a:off x="10397521" y="3998852"/>
            <a:ext cx="148068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Integration test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4D3F3-D135-C612-9F6A-3120EA955B88}"/>
              </a:ext>
            </a:extLst>
          </p:cNvPr>
          <p:cNvSpPr txBox="1"/>
          <p:nvPr/>
        </p:nvSpPr>
        <p:spPr>
          <a:xfrm>
            <a:off x="10397520" y="4504177"/>
            <a:ext cx="148068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Acceptance test</a:t>
            </a:r>
            <a:endParaRPr lang="en-US" dirty="0">
              <a:solidFill>
                <a:srgbClr val="000000"/>
              </a:solidFill>
              <a:cs typeface="Segoe U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29F4E6-3491-60E3-4134-BA3B3B2000F4}"/>
              </a:ext>
            </a:extLst>
          </p:cNvPr>
          <p:cNvSpPr txBox="1"/>
          <p:nvPr/>
        </p:nvSpPr>
        <p:spPr>
          <a:xfrm>
            <a:off x="7259467" y="1630090"/>
            <a:ext cx="261384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Real-time performance assessment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544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Results and Discussion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13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HP141T System Test Results</a:t>
            </a:r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9C1BEB2-92D8-E4D3-110C-EEFC4BEAE79A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4D573028-DB25-0084-1C63-251821C04693}"/>
              </a:ext>
            </a:extLst>
          </p:cNvPr>
          <p:cNvSpPr txBox="1">
            <a:spLocks/>
          </p:cNvSpPr>
          <p:nvPr/>
        </p:nvSpPr>
        <p:spPr>
          <a:xfrm>
            <a:off x="346732" y="2020584"/>
            <a:ext cx="2916612" cy="337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475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Vertical Output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</a:t>
            </a:r>
          </a:p>
          <a:p>
            <a:pPr marL="227965" indent="-227965"/>
            <a:r>
              <a:rPr lang="en-US" sz="2800" dirty="0">
                <a:ea typeface="+mn-lt"/>
                <a:cs typeface="+mn-lt"/>
              </a:rPr>
              <a:t>SDG1010</a:t>
            </a:r>
            <a:r>
              <a:rPr lang="en-US" dirty="0">
                <a:ea typeface="+mn-lt"/>
                <a:cs typeface="+mn-lt"/>
              </a:rPr>
              <a:t> generated sinusoidal wave: 0 V to -0.2 V at 10 kHz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dirty="0">
                <a:ea typeface="+mn-lt"/>
                <a:cs typeface="+mn-lt"/>
              </a:rPr>
              <a:t>measured 202 </a:t>
            </a:r>
            <a:r>
              <a:rPr lang="en-US" err="1">
                <a:ea typeface="+mn-lt"/>
                <a:cs typeface="+mn-lt"/>
              </a:rPr>
              <a:t>mVpp</a:t>
            </a:r>
            <a:r>
              <a:rPr lang="en-US" dirty="0">
                <a:ea typeface="+mn-lt"/>
                <a:cs typeface="+mn-lt"/>
              </a:rPr>
              <a:t> (set 180 </a:t>
            </a:r>
            <a:r>
              <a:rPr lang="en-US" err="1">
                <a:ea typeface="+mn-lt"/>
                <a:cs typeface="+mn-lt"/>
              </a:rPr>
              <a:t>mVpp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dirty="0">
                <a:ea typeface="+mn-lt"/>
                <a:cs typeface="+mn-lt"/>
              </a:rPr>
              <a:t>2.5% error).</a:t>
            </a:r>
            <a:endParaRPr lang="en-US" dirty="0"/>
          </a:p>
          <a:p>
            <a:pPr marL="227965" indent="-227965"/>
            <a:r>
              <a:rPr lang="en-US" dirty="0">
                <a:ea typeface="+mn-lt"/>
                <a:cs typeface="+mn-lt"/>
              </a:rPr>
              <a:t>Range 0 V </a:t>
            </a:r>
            <a:r>
              <a:rPr lang="en-US" sz="2800" dirty="0">
                <a:ea typeface="+mn-lt"/>
                <a:cs typeface="+mn-lt"/>
              </a:rPr>
              <a:t>to </a:t>
            </a:r>
            <a:r>
              <a:rPr lang="en-US" dirty="0">
                <a:ea typeface="+mn-lt"/>
                <a:cs typeface="+mn-lt"/>
              </a:rPr>
              <a:t>-0.8 V</a:t>
            </a:r>
            <a:r>
              <a:rPr lang="en-US" sz="2800" dirty="0">
                <a:ea typeface="+mn-lt"/>
                <a:cs typeface="+mn-lt"/>
              </a:rPr>
              <a:t>: </a:t>
            </a:r>
            <a:r>
              <a:rPr lang="en-US" dirty="0">
                <a:ea typeface="+mn-lt"/>
                <a:cs typeface="+mn-lt"/>
              </a:rPr>
              <a:t>Accuracy decreased </a:t>
            </a:r>
            <a:r>
              <a:rPr lang="en-US" sz="2800" dirty="0">
                <a:ea typeface="+mn-lt"/>
                <a:cs typeface="+mn-lt"/>
              </a:rPr>
              <a:t>(</a:t>
            </a:r>
            <a:r>
              <a:rPr lang="en-US" dirty="0">
                <a:ea typeface="+mn-lt"/>
                <a:cs typeface="+mn-lt"/>
              </a:rPr>
              <a:t>2.1% to 4.6%), noise higher at smaller ranges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Noisy Signal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: Gaussian noise (σ = 136.2 mV, mean -360 mV) approximated 300 kHz fluctuations.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Horizontal Output</a:t>
            </a:r>
            <a:r>
              <a:rPr lang="en-US" dirty="0">
                <a:ea typeface="+mn-lt"/>
                <a:cs typeface="+mn-lt"/>
              </a:rPr>
              <a:t>: SDG1010 ramp (-5 V to 5 V) mismatched HP141T sawtooth shape, limited timing accuracy.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Pen-Lift Output</a:t>
            </a:r>
            <a:r>
              <a:rPr lang="en-US" dirty="0">
                <a:ea typeface="+mn-lt"/>
                <a:cs typeface="+mn-lt"/>
              </a:rPr>
              <a:t>: SDG1010 capped at ±7 V, failed to reach 0 V to 14 V.</a:t>
            </a:r>
          </a:p>
          <a:p>
            <a:pPr marL="227965" indent="-227965"/>
            <a:endParaRPr lang="en-US" dirty="0">
              <a:cs typeface="Segoe U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9F4390-358C-1FD5-46AE-E9152B44B6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281" y="990237"/>
            <a:ext cx="3383185" cy="2311804"/>
          </a:xfrm>
          <a:prstGeom prst="rect">
            <a:avLst/>
          </a:prstGeom>
        </p:spPr>
      </p:pic>
      <p:pic>
        <p:nvPicPr>
          <p:cNvPr id="10" name="Picture 9" descr="A graph showing a wave&#10;&#10;AI-generated content may be incorrect.">
            <a:extLst>
              <a:ext uri="{FF2B5EF4-FFF2-40B4-BE49-F238E27FC236}">
                <a16:creationId xmlns:a16="http://schemas.microsoft.com/office/drawing/2014/main" id="{F4E0D3CF-B3BA-D1AD-AACC-7DCEBAAE9F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430" y="1674457"/>
            <a:ext cx="2787570" cy="1493161"/>
          </a:xfrm>
          <a:prstGeom prst="rect">
            <a:avLst/>
          </a:prstGeom>
        </p:spPr>
      </p:pic>
      <p:pic>
        <p:nvPicPr>
          <p:cNvPr id="11" name="Picture 10" descr="A graph showing a waveform&#10;&#10;AI-generated content may be incorrect.">
            <a:extLst>
              <a:ext uri="{FF2B5EF4-FFF2-40B4-BE49-F238E27FC236}">
                <a16:creationId xmlns:a16="http://schemas.microsoft.com/office/drawing/2014/main" id="{10AD364A-65F5-E13B-791E-9405B0A60A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8685" y="1684104"/>
            <a:ext cx="2787570" cy="1493161"/>
          </a:xfrm>
          <a:prstGeom prst="rect">
            <a:avLst/>
          </a:prstGeom>
        </p:spPr>
      </p:pic>
      <p:pic>
        <p:nvPicPr>
          <p:cNvPr id="14" name="Picture 13" descr="A blue sound wave&#10;&#10;AI-generated content may be incorrect.">
            <a:extLst>
              <a:ext uri="{FF2B5EF4-FFF2-40B4-BE49-F238E27FC236}">
                <a16:creationId xmlns:a16="http://schemas.microsoft.com/office/drawing/2014/main" id="{C8C881DE-5728-4EEB-01F3-4BD29C377F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8429" y="3784960"/>
            <a:ext cx="2787570" cy="1477624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E911C9C-E5EB-357F-2ABD-8EC6ACFD97C3}"/>
              </a:ext>
            </a:extLst>
          </p:cNvPr>
          <p:cNvCxnSpPr/>
          <p:nvPr/>
        </p:nvCxnSpPr>
        <p:spPr>
          <a:xfrm>
            <a:off x="6399174" y="2413322"/>
            <a:ext cx="5710989" cy="10438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A graph with a line&#10;&#10;AI-generated content may be incorrect.">
            <a:extLst>
              <a:ext uri="{FF2B5EF4-FFF2-40B4-BE49-F238E27FC236}">
                <a16:creationId xmlns:a16="http://schemas.microsoft.com/office/drawing/2014/main" id="{C05B4CAB-F444-88D0-36C8-487C5713D7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17620" y="3788421"/>
            <a:ext cx="2787569" cy="148999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6A67914-602D-425F-6CF6-AB8B7DEFAFDB}"/>
              </a:ext>
            </a:extLst>
          </p:cNvPr>
          <p:cNvSpPr txBox="1"/>
          <p:nvPr/>
        </p:nvSpPr>
        <p:spPr>
          <a:xfrm>
            <a:off x="6049091" y="2272599"/>
            <a:ext cx="4996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solidFill>
                  <a:srgbClr val="0070C0"/>
                </a:solidFill>
                <a:cs typeface="Segoe UI"/>
              </a:rPr>
              <a:t>0 V</a:t>
            </a:r>
            <a:endParaRPr lang="en-US" sz="1400">
              <a:solidFill>
                <a:srgbClr val="0070C0"/>
              </a:solidFill>
            </a:endParaRPr>
          </a:p>
        </p:txBody>
      </p:sp>
      <p:pic>
        <p:nvPicPr>
          <p:cNvPr id="21" name="Picture 20" descr="A graph with a line drawn on it&#10;&#10;AI-generated content may be incorrect.">
            <a:extLst>
              <a:ext uri="{FF2B5EF4-FFF2-40B4-BE49-F238E27FC236}">
                <a16:creationId xmlns:a16="http://schemas.microsoft.com/office/drawing/2014/main" id="{27733554-BBB6-B348-6336-943EC20D8E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79264" y="3788827"/>
            <a:ext cx="2912964" cy="1527765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F81190-78DC-2D73-C80F-3CC1EEA16431}"/>
              </a:ext>
            </a:extLst>
          </p:cNvPr>
          <p:cNvCxnSpPr>
            <a:cxnSpLocks/>
          </p:cNvCxnSpPr>
          <p:nvPr/>
        </p:nvCxnSpPr>
        <p:spPr>
          <a:xfrm>
            <a:off x="6399174" y="2712334"/>
            <a:ext cx="5710989" cy="10438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9AD6BE5-67B3-2969-8EA1-9FA08BE7DF18}"/>
              </a:ext>
            </a:extLst>
          </p:cNvPr>
          <p:cNvSpPr txBox="1"/>
          <p:nvPr/>
        </p:nvSpPr>
        <p:spPr>
          <a:xfrm>
            <a:off x="5827243" y="2561964"/>
            <a:ext cx="130022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cs typeface="Segoe UI"/>
              </a:rPr>
              <a:t>-0.4 V</a:t>
            </a:r>
            <a:endParaRPr lang="en-US" sz="1400" dirty="0">
              <a:solidFill>
                <a:srgbClr val="0070C0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2871ED8-49E2-0DCC-020B-94129F689B89}"/>
              </a:ext>
            </a:extLst>
          </p:cNvPr>
          <p:cNvCxnSpPr>
            <a:cxnSpLocks/>
          </p:cNvCxnSpPr>
          <p:nvPr/>
        </p:nvCxnSpPr>
        <p:spPr>
          <a:xfrm>
            <a:off x="6399174" y="3020992"/>
            <a:ext cx="5710989" cy="10438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9857553-C852-60D8-4768-7EAB7C432981}"/>
              </a:ext>
            </a:extLst>
          </p:cNvPr>
          <p:cNvSpPr txBox="1"/>
          <p:nvPr/>
        </p:nvSpPr>
        <p:spPr>
          <a:xfrm>
            <a:off x="5827243" y="2870623"/>
            <a:ext cx="130022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cs typeface="Segoe UI"/>
              </a:rPr>
              <a:t>-0.8 V</a:t>
            </a:r>
            <a:endParaRPr lang="en-US" sz="1400" dirty="0">
              <a:solidFill>
                <a:srgbClr val="0070C0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C36413A-DCE5-D4CA-E7CB-0055B994CF26}"/>
              </a:ext>
            </a:extLst>
          </p:cNvPr>
          <p:cNvCxnSpPr>
            <a:cxnSpLocks/>
          </p:cNvCxnSpPr>
          <p:nvPr/>
        </p:nvCxnSpPr>
        <p:spPr>
          <a:xfrm>
            <a:off x="6341300" y="4159170"/>
            <a:ext cx="2894484" cy="79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B6733E2-1490-1765-E8DA-21EF888751FB}"/>
              </a:ext>
            </a:extLst>
          </p:cNvPr>
          <p:cNvCxnSpPr>
            <a:cxnSpLocks/>
          </p:cNvCxnSpPr>
          <p:nvPr/>
        </p:nvCxnSpPr>
        <p:spPr>
          <a:xfrm flipV="1">
            <a:off x="6341299" y="4931607"/>
            <a:ext cx="2904129" cy="18498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9B1F7C6-EE08-496B-2A7C-A5EE54C4DB88}"/>
              </a:ext>
            </a:extLst>
          </p:cNvPr>
          <p:cNvSpPr txBox="1"/>
          <p:nvPr/>
        </p:nvSpPr>
        <p:spPr>
          <a:xfrm>
            <a:off x="6377040" y="4905837"/>
            <a:ext cx="130022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cs typeface="Segoe UI"/>
              </a:rPr>
              <a:t>-5 V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459F99-ECD3-A7A2-45A7-D3A402BBD2F8}"/>
              </a:ext>
            </a:extLst>
          </p:cNvPr>
          <p:cNvSpPr txBox="1"/>
          <p:nvPr/>
        </p:nvSpPr>
        <p:spPr>
          <a:xfrm>
            <a:off x="6377039" y="3931634"/>
            <a:ext cx="130022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cs typeface="Segoe UI"/>
              </a:rPr>
              <a:t>+5 V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7544ED-9FB0-1513-F5C1-05FF21549DD4}"/>
              </a:ext>
            </a:extLst>
          </p:cNvPr>
          <p:cNvSpPr txBox="1"/>
          <p:nvPr/>
        </p:nvSpPr>
        <p:spPr>
          <a:xfrm>
            <a:off x="7794937" y="1240520"/>
            <a:ext cx="268918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cs typeface="Segoe UI"/>
              </a:rPr>
              <a:t>Calibration Frequency = 10 kHz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3FF0075-1158-A48B-70CB-0FB1F32DD01B}"/>
              </a:ext>
            </a:extLst>
          </p:cNvPr>
          <p:cNvSpPr txBox="1"/>
          <p:nvPr/>
        </p:nvSpPr>
        <p:spPr>
          <a:xfrm>
            <a:off x="3102831" y="3294422"/>
            <a:ext cx="304773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13.1: Experimental Setup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7AD7A1-F0CD-CC1B-C00E-60059E9C55F5}"/>
              </a:ext>
            </a:extLst>
          </p:cNvPr>
          <p:cNvSpPr txBox="1"/>
          <p:nvPr/>
        </p:nvSpPr>
        <p:spPr>
          <a:xfrm>
            <a:off x="6845312" y="3275130"/>
            <a:ext cx="456209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13.2: Vertical output tested at different levels up to –0.8 V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EDF46F-CFED-D9B1-EA9A-44005F05DDD8}"/>
              </a:ext>
            </a:extLst>
          </p:cNvPr>
          <p:cNvSpPr txBox="1"/>
          <p:nvPr/>
        </p:nvSpPr>
        <p:spPr>
          <a:xfrm>
            <a:off x="3102831" y="5310346"/>
            <a:ext cx="304773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13.3: Noisy signal approximates fluctuations.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2124B06-0F7A-F6C0-CE1A-EAEE5B69769B}"/>
              </a:ext>
            </a:extLst>
          </p:cNvPr>
          <p:cNvSpPr txBox="1"/>
          <p:nvPr/>
        </p:nvSpPr>
        <p:spPr>
          <a:xfrm>
            <a:off x="5957919" y="5310345"/>
            <a:ext cx="3549305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13.4: Horizontal output shape approximated by a triangular wave function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3047DAD-FBCE-D650-9AB9-6BCD67E07E71}"/>
              </a:ext>
            </a:extLst>
          </p:cNvPr>
          <p:cNvSpPr txBox="1"/>
          <p:nvPr/>
        </p:nvSpPr>
        <p:spPr>
          <a:xfrm>
            <a:off x="9189184" y="5310344"/>
            <a:ext cx="304773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13.5: Pen-lift output set to 7V.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44DDD1A-1B19-B8B2-E74D-F6DE21523E15}"/>
              </a:ext>
            </a:extLst>
          </p:cNvPr>
          <p:cNvSpPr txBox="1"/>
          <p:nvPr/>
        </p:nvSpPr>
        <p:spPr>
          <a:xfrm>
            <a:off x="10032710" y="4240291"/>
            <a:ext cx="130022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 err="1">
                <a:solidFill>
                  <a:srgbClr val="0070C0"/>
                </a:solidFill>
                <a:cs typeface="Segoe UI"/>
              </a:rPr>
              <a:t>Vpenlift</a:t>
            </a:r>
            <a:r>
              <a:rPr lang="en-US" sz="1400" dirty="0">
                <a:solidFill>
                  <a:srgbClr val="0070C0"/>
                </a:solidFill>
                <a:cs typeface="Segoe UI"/>
              </a:rPr>
              <a:t> = 7 V</a:t>
            </a:r>
            <a:endParaRPr lang="en-US" sz="1400" dirty="0">
              <a:solidFill>
                <a:srgbClr val="0070C0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7A37F30-27CC-62EA-A3CA-48B47EFA8050}"/>
              </a:ext>
            </a:extLst>
          </p:cNvPr>
          <p:cNvCxnSpPr>
            <a:cxnSpLocks/>
          </p:cNvCxnSpPr>
          <p:nvPr/>
        </p:nvCxnSpPr>
        <p:spPr>
          <a:xfrm>
            <a:off x="9321781" y="4255623"/>
            <a:ext cx="2778737" cy="10441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60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Results and Discussion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14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HP141T Emulator Test Results</a:t>
            </a:r>
            <a:endParaRPr lang="en-US" dirty="0"/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19F5C7E0-61AE-F4AE-DBCE-F141988EF469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37AF87E-F980-F32B-75B5-5B8873AE256C}"/>
              </a:ext>
            </a:extLst>
          </p:cNvPr>
          <p:cNvSpPr txBox="1">
            <a:spLocks/>
          </p:cNvSpPr>
          <p:nvPr/>
        </p:nvSpPr>
        <p:spPr>
          <a:xfrm>
            <a:off x="568580" y="1982002"/>
            <a:ext cx="4430964" cy="40158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Hardware:</a:t>
            </a:r>
            <a:r>
              <a:rPr lang="en-US" dirty="0">
                <a:ea typeface="+mn-lt"/>
                <a:cs typeface="+mn-lt"/>
              </a:rPr>
              <a:t> Built with E6 resistors/capacitors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dirty="0">
                <a:ea typeface="+mn-lt"/>
                <a:cs typeface="+mn-lt"/>
              </a:rPr>
              <a:t>deviating from E24 series design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Outputs:</a:t>
            </a:r>
            <a:endParaRPr lang="en-US" b="1" dirty="0">
              <a:cs typeface="Segoe UI"/>
            </a:endParaRPr>
          </a:p>
          <a:p>
            <a:pPr marL="227965" indent="-227965"/>
            <a:r>
              <a:rPr lang="en-US" dirty="0">
                <a:ea typeface="+mn-lt"/>
                <a:cs typeface="+mn-lt"/>
              </a:rPr>
              <a:t>Vertical (UTB00): Failed, did not range 0 V </a:t>
            </a:r>
            <a:r>
              <a:rPr lang="en-US" sz="2800" dirty="0">
                <a:ea typeface="+mn-lt"/>
                <a:cs typeface="+mn-lt"/>
              </a:rPr>
              <a:t>to </a:t>
            </a:r>
            <a:r>
              <a:rPr lang="en-US" dirty="0">
                <a:ea typeface="+mn-lt"/>
                <a:cs typeface="+mn-lt"/>
              </a:rPr>
              <a:t>3.0 V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dirty="0">
                <a:ea typeface="+mn-lt"/>
                <a:cs typeface="+mn-lt"/>
              </a:rPr>
              <a:t>Horizontal </a:t>
            </a:r>
            <a:r>
              <a:rPr lang="en-US" sz="2800" dirty="0">
                <a:ea typeface="+mn-lt"/>
                <a:cs typeface="+mn-lt"/>
              </a:rPr>
              <a:t>(</a:t>
            </a:r>
            <a:r>
              <a:rPr lang="en-US" dirty="0">
                <a:ea typeface="+mn-lt"/>
                <a:cs typeface="+mn-lt"/>
              </a:rPr>
              <a:t>UTB02): Failed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dirty="0">
                <a:ea typeface="+mn-lt"/>
                <a:cs typeface="+mn-lt"/>
              </a:rPr>
              <a:t>no sawtooth (-4.76 V to 4.75 V</a:t>
            </a:r>
            <a:r>
              <a:rPr lang="en-US" sz="2800" dirty="0">
                <a:ea typeface="+mn-lt"/>
                <a:cs typeface="+mn-lt"/>
              </a:rPr>
              <a:t>).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dirty="0">
                <a:ea typeface="+mn-lt"/>
                <a:cs typeface="+mn-lt"/>
              </a:rPr>
              <a:t>Pen-Lift (UTB03): Failed, no toggling (0 V to 14 V).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Power (UTB04):</a:t>
            </a:r>
            <a:r>
              <a:rPr lang="en-US" dirty="0">
                <a:ea typeface="+mn-lt"/>
                <a:cs typeface="+mn-lt"/>
              </a:rPr>
              <a:t> Passed, rails stable at +5 V (±0.1 V), ±12 V (±0.2 V).</a:t>
            </a:r>
            <a:endParaRPr lang="en-US" dirty="0"/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Observation:</a:t>
            </a:r>
            <a:r>
              <a:rPr lang="en-US" dirty="0">
                <a:ea typeface="+mn-lt"/>
                <a:cs typeface="+mn-lt"/>
              </a:rPr>
              <a:t> Component mismatches caused failures; redesign needed.</a:t>
            </a:r>
          </a:p>
        </p:txBody>
      </p:sp>
      <p:pic>
        <p:nvPicPr>
          <p:cNvPr id="5" name="Picture 4" descr="A green circuit board with white and black wires&#10;&#10;AI-generated content may be incorrect.">
            <a:extLst>
              <a:ext uri="{FF2B5EF4-FFF2-40B4-BE49-F238E27FC236}">
                <a16:creationId xmlns:a16="http://schemas.microsoft.com/office/drawing/2014/main" id="{70CFBDC4-6BE3-A850-3C85-6A8810AB8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9314" y="1332510"/>
            <a:ext cx="3347012" cy="17333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C90891-15BF-3F6B-3278-AE1DFC2ED886}"/>
              </a:ext>
            </a:extLst>
          </p:cNvPr>
          <p:cNvSpPr txBox="1"/>
          <p:nvPr/>
        </p:nvSpPr>
        <p:spPr>
          <a:xfrm>
            <a:off x="5340603" y="3082219"/>
            <a:ext cx="304773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14.1: HP141T Emulator.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C1D1C5-173B-D682-C6FF-99B02D7522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7582" y="1350378"/>
            <a:ext cx="2817847" cy="173620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FC571BD-EF01-08AF-E004-9CDC3D48A7A9}"/>
              </a:ext>
            </a:extLst>
          </p:cNvPr>
          <p:cNvSpPr txBox="1"/>
          <p:nvPr/>
        </p:nvSpPr>
        <p:spPr>
          <a:xfrm>
            <a:off x="8909464" y="3130448"/>
            <a:ext cx="304773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14.2: Emulator Vy.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CEB09AB-97E0-D806-F218-CA8B02546B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0" y="3616101"/>
            <a:ext cx="2970837" cy="169959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464D0F3-55DE-8F8B-B9E3-832F41681BB0}"/>
              </a:ext>
            </a:extLst>
          </p:cNvPr>
          <p:cNvSpPr txBox="1"/>
          <p:nvPr/>
        </p:nvSpPr>
        <p:spPr>
          <a:xfrm>
            <a:off x="5292375" y="5310345"/>
            <a:ext cx="304773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14.3: Emulator Vx.</a:t>
            </a:r>
          </a:p>
        </p:txBody>
      </p:sp>
      <p:pic>
        <p:nvPicPr>
          <p:cNvPr id="19" name="Picture 18" descr="A graph with a line&#10;&#10;AI-generated content may be incorrect.">
            <a:extLst>
              <a:ext uri="{FF2B5EF4-FFF2-40B4-BE49-F238E27FC236}">
                <a16:creationId xmlns:a16="http://schemas.microsoft.com/office/drawing/2014/main" id="{B02D0E05-D0E3-DE28-FFFA-C5AD57F171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12505" y="3611635"/>
            <a:ext cx="3048001" cy="168923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3D16388-3871-9468-1502-A10C950273B7}"/>
              </a:ext>
            </a:extLst>
          </p:cNvPr>
          <p:cNvSpPr txBox="1"/>
          <p:nvPr/>
        </p:nvSpPr>
        <p:spPr>
          <a:xfrm>
            <a:off x="8909463" y="5310344"/>
            <a:ext cx="304773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14.4: Emulator </a:t>
            </a:r>
            <a:r>
              <a:rPr lang="en-US" sz="1400" dirty="0" err="1">
                <a:solidFill>
                  <a:srgbClr val="0070C0"/>
                </a:solidFill>
                <a:cs typeface="Segoe UI"/>
              </a:rPr>
              <a:t>Vpenlift</a:t>
            </a:r>
            <a:r>
              <a:rPr lang="en-US" sz="1400" dirty="0">
                <a:solidFill>
                  <a:srgbClr val="0070C0"/>
                </a:solidFill>
                <a:cs typeface="Segoe U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814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Results and Discussion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15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Signal Conditioning Subsystem (SCS)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D7FE4EDB-DA9D-425B-6E04-7A92C3D991DC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3786871-9A88-4669-95C5-187BB674B873}"/>
              </a:ext>
            </a:extLst>
          </p:cNvPr>
          <p:cNvSpPr txBox="1">
            <a:spLocks/>
          </p:cNvSpPr>
          <p:nvPr/>
        </p:nvSpPr>
        <p:spPr>
          <a:xfrm>
            <a:off x="568580" y="1798736"/>
            <a:ext cx="3967976" cy="379400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Vertical Scaling:</a:t>
            </a:r>
            <a:r>
              <a:rPr lang="en-US" dirty="0">
                <a:ea typeface="+mn-lt"/>
                <a:cs typeface="+mn-lt"/>
              </a:rPr>
              <a:t> 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-0.2 </a:t>
            </a:r>
            <a:r>
              <a:rPr lang="en-US" err="1">
                <a:ea typeface="+mn-lt"/>
                <a:cs typeface="+mn-lt"/>
              </a:rPr>
              <a:t>Vpp</a:t>
            </a:r>
            <a:r>
              <a:rPr lang="en-US" dirty="0">
                <a:ea typeface="+mn-lt"/>
                <a:cs typeface="+mn-lt"/>
              </a:rPr>
              <a:t> input scaled to 0.7 V, within 0 V to 3.3 V (UTC01 passed).</a:t>
            </a:r>
            <a:endParaRPr lang="en-US">
              <a:cs typeface="Segoe U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Clipping evident at -0.8 </a:t>
            </a:r>
            <a:r>
              <a:rPr lang="en-US" dirty="0" err="1">
                <a:ea typeface="+mn-lt"/>
                <a:cs typeface="+mn-lt"/>
              </a:rPr>
              <a:t>Vpp</a:t>
            </a:r>
            <a:r>
              <a:rPr lang="en-US" dirty="0">
                <a:ea typeface="+mn-lt"/>
                <a:cs typeface="+mn-lt"/>
              </a:rPr>
              <a:t>, reduced at higher frequencies.</a:t>
            </a:r>
            <a:endParaRPr lang="en-US" dirty="0">
              <a:cs typeface="Segoe UI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Horizontal Scaling (UTC02):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 </a:t>
            </a:r>
            <a:r>
              <a:rPr lang="en-US" dirty="0">
                <a:ea typeface="+mn-lt"/>
                <a:cs typeface="+mn-lt"/>
              </a:rPr>
              <a:t>±5 V to 0 V–3.3 V,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 waveform preserved.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Pen-Lift (UTC03):</a:t>
            </a:r>
            <a:r>
              <a:rPr lang="en-US" dirty="0">
                <a:ea typeface="+mn-lt"/>
                <a:cs typeface="+mn-lt"/>
              </a:rPr>
              <a:t> 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Toggled 0 V to 3.3 V as expected.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Noise </a:t>
            </a:r>
            <a:r>
              <a:rPr lang="en-US" sz="2800" dirty="0">
                <a:solidFill>
                  <a:srgbClr val="0070C0"/>
                </a:solidFill>
                <a:ea typeface="+mn-lt"/>
                <a:cs typeface="+mn-lt"/>
              </a:rPr>
              <a:t>(</a:t>
            </a:r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UTC04):</a:t>
            </a:r>
            <a:r>
              <a:rPr lang="en-US" dirty="0">
                <a:ea typeface="+mn-lt"/>
                <a:cs typeface="+mn-lt"/>
              </a:rPr>
              <a:t> 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&lt; 20 mV, no distortion; overvoltage protection confirmed (UTC05).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Noisy Input:</a:t>
            </a:r>
            <a:r>
              <a:rPr lang="en-US" dirty="0">
                <a:ea typeface="+mn-lt"/>
                <a:cs typeface="+mn-lt"/>
              </a:rPr>
              <a:t> 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Handled Gaussian noise (σ = 136.2 mV), output within 0 V to 3.3 V.</a:t>
            </a:r>
            <a:endParaRPr lang="en-US" sz="2800">
              <a:cs typeface="Segoe UI"/>
            </a:endParaRPr>
          </a:p>
        </p:txBody>
      </p:sp>
      <p:pic>
        <p:nvPicPr>
          <p:cNvPr id="5" name="Picture 4" descr="A green circuit board with wires and wires&#10;&#10;AI-generated content may be incorrect.">
            <a:extLst>
              <a:ext uri="{FF2B5EF4-FFF2-40B4-BE49-F238E27FC236}">
                <a16:creationId xmlns:a16="http://schemas.microsoft.com/office/drawing/2014/main" id="{C7214DA7-57E4-4B92-AAD0-94CA6A630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5158739" y="988671"/>
            <a:ext cx="1864876" cy="23052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BD37F5-9CA5-4E0A-6330-7CDCE545D805}"/>
              </a:ext>
            </a:extLst>
          </p:cNvPr>
          <p:cNvSpPr txBox="1"/>
          <p:nvPr/>
        </p:nvSpPr>
        <p:spPr>
          <a:xfrm>
            <a:off x="4935489" y="3072573"/>
            <a:ext cx="230502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>
                <a:solidFill>
                  <a:srgbClr val="0070C0"/>
                </a:solidFill>
                <a:cs typeface="Segoe UI"/>
              </a:rPr>
              <a:t>Figure 15.1: SCS Circuit Board.</a:t>
            </a:r>
          </a:p>
        </p:txBody>
      </p:sp>
      <p:pic>
        <p:nvPicPr>
          <p:cNvPr id="10" name="Picture 9" descr="A graph showing a wave&#10;&#10;AI-generated content may be incorrect.">
            <a:extLst>
              <a:ext uri="{FF2B5EF4-FFF2-40B4-BE49-F238E27FC236}">
                <a16:creationId xmlns:a16="http://schemas.microsoft.com/office/drawing/2014/main" id="{BA8A12CD-C885-45AC-932C-0302086AF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3061" y="3694250"/>
            <a:ext cx="3096228" cy="1716913"/>
          </a:xfrm>
          <a:prstGeom prst="rect">
            <a:avLst/>
          </a:prstGeom>
        </p:spPr>
      </p:pic>
      <p:pic>
        <p:nvPicPr>
          <p:cNvPr id="11" name="Picture 10" descr="A graph showing a wave&#10;&#10;AI-generated content may be incorrect.">
            <a:extLst>
              <a:ext uri="{FF2B5EF4-FFF2-40B4-BE49-F238E27FC236}">
                <a16:creationId xmlns:a16="http://schemas.microsoft.com/office/drawing/2014/main" id="{0F0A2949-8BFE-27C8-4FC1-21DEA84DE4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3771" y="1360025"/>
            <a:ext cx="3096228" cy="17169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7912D01-29A7-B3A1-876E-61812C730471}"/>
              </a:ext>
            </a:extLst>
          </p:cNvPr>
          <p:cNvSpPr txBox="1"/>
          <p:nvPr/>
        </p:nvSpPr>
        <p:spPr>
          <a:xfrm>
            <a:off x="8330729" y="3072572"/>
            <a:ext cx="309596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15.2: Voltage clipping at higher voltage.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737FC9-249F-1CC4-5A3E-1E459ABE4899}"/>
              </a:ext>
            </a:extLst>
          </p:cNvPr>
          <p:cNvSpPr txBox="1"/>
          <p:nvPr/>
        </p:nvSpPr>
        <p:spPr>
          <a:xfrm>
            <a:off x="4540020" y="5406799"/>
            <a:ext cx="309596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15.3: Distortion at higher frequencies.</a:t>
            </a:r>
          </a:p>
        </p:txBody>
      </p:sp>
      <p:pic>
        <p:nvPicPr>
          <p:cNvPr id="18" name="Picture 17" descr="A graph showing a graph&#10;&#10;AI-generated content may be incorrect.">
            <a:extLst>
              <a:ext uri="{FF2B5EF4-FFF2-40B4-BE49-F238E27FC236}">
                <a16:creationId xmlns:a16="http://schemas.microsoft.com/office/drawing/2014/main" id="{2DE7B95F-9DB8-8C5B-0882-A6D714DA2E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3771" y="3694251"/>
            <a:ext cx="3096229" cy="171691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87C5B1-F138-2DF9-0AEA-C764966BAB63}"/>
              </a:ext>
            </a:extLst>
          </p:cNvPr>
          <p:cNvSpPr txBox="1"/>
          <p:nvPr/>
        </p:nvSpPr>
        <p:spPr>
          <a:xfrm>
            <a:off x="8407892" y="5406798"/>
            <a:ext cx="309596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15.4: Blocks higher frequency components in noisy signals.</a:t>
            </a:r>
          </a:p>
        </p:txBody>
      </p:sp>
    </p:spTree>
    <p:extLst>
      <p:ext uri="{BB962C8B-B14F-4D97-AF65-F5344CB8AC3E}">
        <p14:creationId xmlns:p14="http://schemas.microsoft.com/office/powerpoint/2010/main" val="1232644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Results and Discussion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16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DAS Test Results</a:t>
            </a:r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B8D49B72-9436-337F-030B-53874477C3C1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DC8F18-3711-6E28-EFF9-C60AAA681223}"/>
              </a:ext>
            </a:extLst>
          </p:cNvPr>
          <p:cNvSpPr txBox="1">
            <a:spLocks/>
          </p:cNvSpPr>
          <p:nvPr/>
        </p:nvSpPr>
        <p:spPr>
          <a:xfrm>
            <a:off x="346732" y="2059167"/>
            <a:ext cx="3611091" cy="387117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Setup: </a:t>
            </a:r>
            <a:r>
              <a:rPr lang="en-US" dirty="0">
                <a:ea typeface="+mn-lt"/>
                <a:cs typeface="+mn-lt"/>
              </a:rPr>
              <a:t>Used </a:t>
            </a:r>
            <a:r>
              <a:rPr lang="en-US" sz="2800" err="1">
                <a:ea typeface="+mn-lt"/>
                <a:cs typeface="+mn-lt"/>
              </a:rPr>
              <a:t>Picoscope</a:t>
            </a:r>
            <a:r>
              <a:rPr lang="en-US" sz="2800" dirty="0">
                <a:ea typeface="+mn-lt"/>
                <a:cs typeface="+mn-lt"/>
              </a:rPr>
              <a:t> 2204A</a:t>
            </a:r>
            <a:r>
              <a:rPr lang="en-US" dirty="0">
                <a:ea typeface="+mn-lt"/>
                <a:cs typeface="+mn-lt"/>
              </a:rPr>
              <a:t> due to STM32H723ZG unavailability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dirty="0">
                <a:ea typeface="+mn-lt"/>
                <a:cs typeface="+mn-lt"/>
              </a:rPr>
              <a:t>impacting real-time performance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Samplin:</a:t>
            </a:r>
            <a:r>
              <a:rPr lang="en-US" dirty="0">
                <a:ea typeface="+mn-lt"/>
                <a:cs typeface="+mn-lt"/>
              </a:rPr>
              <a:t> </a:t>
            </a:r>
          </a:p>
          <a:p>
            <a:pPr marL="685165" lvl="1" indent="-227965"/>
            <a:r>
              <a:rPr lang="en-US" sz="2800" dirty="0">
                <a:ea typeface="+mn-lt"/>
                <a:cs typeface="+mn-lt"/>
              </a:rPr>
              <a:t>Captured 6257 points at 3.3 kHz (0.0003 s intervals), exceeding 801 points/scan requirement.</a:t>
            </a:r>
            <a:endParaRPr lang="en-US" dirty="0">
              <a:ea typeface="+mn-lt"/>
              <a:cs typeface="+mn-lt"/>
            </a:endParaRPr>
          </a:p>
          <a:p>
            <a:pPr marL="685165" lvl="1" indent="-227965"/>
            <a:r>
              <a:rPr lang="en-US" sz="2800" dirty="0">
                <a:ea typeface="+mn-lt"/>
                <a:cs typeface="+mn-lt"/>
              </a:rPr>
              <a:t>Stored in </a:t>
            </a:r>
            <a:r>
              <a:rPr lang="en-US" sz="2800" dirty="0">
                <a:latin typeface="Miriam Fixed"/>
                <a:ea typeface="+mn-lt"/>
                <a:cs typeface="+mn-lt"/>
              </a:rPr>
              <a:t>.csv</a:t>
            </a:r>
            <a:r>
              <a:rPr lang="en-US" sz="2800" dirty="0">
                <a:ea typeface="+mn-lt"/>
                <a:cs typeface="+mn-lt"/>
              </a:rPr>
              <a:t> with columns: Time (</a:t>
            </a:r>
            <a:r>
              <a:rPr lang="en-US" sz="2800" err="1">
                <a:ea typeface="+mn-lt"/>
                <a:cs typeface="+mn-lt"/>
              </a:rPr>
              <a:t>ms</a:t>
            </a:r>
            <a:r>
              <a:rPr lang="en-US" sz="2800" dirty="0">
                <a:ea typeface="+mn-lt"/>
                <a:cs typeface="+mn-lt"/>
              </a:rPr>
              <a:t>), Vx (V), Vy (V), </a:t>
            </a:r>
            <a:r>
              <a:rPr lang="en-US" sz="2800" err="1">
                <a:ea typeface="+mn-lt"/>
                <a:cs typeface="+mn-lt"/>
              </a:rPr>
              <a:t>Vz</a:t>
            </a:r>
            <a:r>
              <a:rPr lang="en-US" sz="2800" dirty="0">
                <a:ea typeface="+mn-lt"/>
                <a:cs typeface="+mn-lt"/>
              </a:rPr>
              <a:t> (V).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Code: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latin typeface="Miriam Fixed"/>
                <a:ea typeface="+mn-lt"/>
                <a:cs typeface="+mn-lt"/>
              </a:rPr>
              <a:t>spectrogram_to_csv</a:t>
            </a:r>
            <a:r>
              <a:rPr lang="en-US" dirty="0">
                <a:latin typeface="Miriam Fixed"/>
                <a:ea typeface="+mn-lt"/>
                <a:cs typeface="+mn-lt"/>
              </a:rPr>
              <a:t>()</a:t>
            </a:r>
            <a:r>
              <a:rPr lang="en-US" dirty="0">
                <a:ea typeface="+mn-lt"/>
                <a:cs typeface="+mn-lt"/>
              </a:rPr>
              <a:t> formatted 801-point blocks.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Observation: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Picoscope</a:t>
            </a:r>
            <a:r>
              <a:rPr lang="en-US" dirty="0">
                <a:ea typeface="+mn-lt"/>
                <a:cs typeface="+mn-lt"/>
              </a:rPr>
              <a:t> sufficient for testing, but STM32H723ZG needed for 7.2 MSPS target.</a:t>
            </a:r>
          </a:p>
          <a:p>
            <a:pPr marL="0" indent="0">
              <a:buNone/>
            </a:pPr>
            <a:endParaRPr lang="en-US" dirty="0">
              <a:cs typeface="Segoe UI"/>
            </a:endParaRPr>
          </a:p>
        </p:txBody>
      </p:sp>
      <p:pic>
        <p:nvPicPr>
          <p:cNvPr id="5" name="Picture 4" descr="A black electronic device with four connectors&#10;&#10;AI-generated content may be incorrect.">
            <a:extLst>
              <a:ext uri="{FF2B5EF4-FFF2-40B4-BE49-F238E27FC236}">
                <a16:creationId xmlns:a16="http://schemas.microsoft.com/office/drawing/2014/main" id="{669FB10E-B3D3-7C8E-BF86-B4451B306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2010" y="1897101"/>
            <a:ext cx="2380286" cy="2523643"/>
          </a:xfrm>
          <a:prstGeom prst="rect">
            <a:avLst/>
          </a:prstGeom>
        </p:spPr>
      </p:pic>
      <p:pic>
        <p:nvPicPr>
          <p:cNvPr id="8" name="Picture 7" descr="A screenshot of a calculator&#10;&#10;AI-generated content may be incorrect.">
            <a:extLst>
              <a:ext uri="{FF2B5EF4-FFF2-40B4-BE49-F238E27FC236}">
                <a16:creationId xmlns:a16="http://schemas.microsoft.com/office/drawing/2014/main" id="{B2EF7698-BE55-A6D0-9406-8DC675698F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1241" y="2608885"/>
            <a:ext cx="2156507" cy="1794557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7C61A2-23AB-D873-3504-78EAF3FEC0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5240" y="1906446"/>
            <a:ext cx="2790102" cy="25242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F87A209-9B81-D6C5-A07D-A2E78ED59912}"/>
              </a:ext>
            </a:extLst>
          </p:cNvPr>
          <p:cNvSpPr txBox="1"/>
          <p:nvPr/>
        </p:nvSpPr>
        <p:spPr>
          <a:xfrm>
            <a:off x="3749085" y="4615862"/>
            <a:ext cx="262333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16.1: </a:t>
            </a:r>
            <a:r>
              <a:rPr lang="en-US" sz="1400" dirty="0" err="1">
                <a:solidFill>
                  <a:srgbClr val="0070C0"/>
                </a:solidFill>
                <a:cs typeface="Segoe UI"/>
              </a:rPr>
              <a:t>Picoscope</a:t>
            </a:r>
            <a:r>
              <a:rPr lang="en-US" sz="1400" dirty="0">
                <a:solidFill>
                  <a:srgbClr val="0070C0"/>
                </a:solidFill>
                <a:cs typeface="Segoe UI"/>
              </a:rPr>
              <a:t> implemented as sampling device.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BD3F36F-25C3-38E8-5A91-59E712638435}"/>
              </a:ext>
            </a:extLst>
          </p:cNvPr>
          <p:cNvSpPr txBox="1"/>
          <p:nvPr/>
        </p:nvSpPr>
        <p:spPr>
          <a:xfrm>
            <a:off x="6710275" y="4625508"/>
            <a:ext cx="262333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16.2: Time spent saving csv files reduces real-time performance.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B10106-D0E1-063A-7C0B-C2195DE0D223}"/>
              </a:ext>
            </a:extLst>
          </p:cNvPr>
          <p:cNvSpPr txBox="1"/>
          <p:nvPr/>
        </p:nvSpPr>
        <p:spPr>
          <a:xfrm>
            <a:off x="9555717" y="4625508"/>
            <a:ext cx="262333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16.3: Sampled SCS vertical output data.</a:t>
            </a:r>
          </a:p>
        </p:txBody>
      </p:sp>
    </p:spTree>
    <p:extLst>
      <p:ext uri="{BB962C8B-B14F-4D97-AF65-F5344CB8AC3E}">
        <p14:creationId xmlns:p14="http://schemas.microsoft.com/office/powerpoint/2010/main" val="578776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Results and Discussion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17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217361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DPS and GUIS Test Results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C83958C3-0615-3DA5-BF6A-DA8B4DEC55D9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88BB25E-B297-7AC9-DFF0-210F2953D359}"/>
              </a:ext>
            </a:extLst>
          </p:cNvPr>
          <p:cNvSpPr txBox="1">
            <a:spLocks/>
          </p:cNvSpPr>
          <p:nvPr/>
        </p:nvSpPr>
        <p:spPr>
          <a:xfrm>
            <a:off x="356378" y="1711926"/>
            <a:ext cx="4160888" cy="400621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sz="2000" dirty="0">
                <a:solidFill>
                  <a:srgbClr val="0070C0"/>
                </a:solidFill>
                <a:ea typeface="+mn-lt"/>
                <a:cs typeface="+mn-lt"/>
              </a:rPr>
              <a:t>DPS</a:t>
            </a:r>
            <a:r>
              <a:rPr lang="en-US" sz="2000" dirty="0">
                <a:ea typeface="+mn-lt"/>
                <a:cs typeface="+mn-lt"/>
              </a:rPr>
              <a:t>: 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1800" dirty="0">
                <a:ea typeface="+mn-lt"/>
                <a:cs typeface="+mn-lt"/>
              </a:rPr>
              <a:t>Scaling (UTE00): Voltage to dB conversion passed (80 × (3.3 - Vy)/3.3).</a:t>
            </a:r>
            <a:endParaRPr lang="en-US" sz="1800" dirty="0">
              <a:cs typeface="Segoe U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1800" dirty="0">
                <a:ea typeface="+mn-lt"/>
                <a:cs typeface="+mn-lt"/>
              </a:rPr>
              <a:t>PHM (UTE01), AVM (UTE02), Interpolation (UTE03): All passed, smooth output via </a:t>
            </a:r>
            <a:r>
              <a:rPr lang="en-US" sz="1800" dirty="0" err="1">
                <a:ea typeface="+mn-lt"/>
                <a:cs typeface="+mn-lt"/>
              </a:rPr>
              <a:t>CubicSpline</a:t>
            </a:r>
            <a:r>
              <a:rPr lang="en-US" sz="1800" dirty="0">
                <a:ea typeface="+mn-lt"/>
                <a:cs typeface="+mn-lt"/>
              </a:rPr>
              <a:t>.</a:t>
            </a:r>
            <a:endParaRPr lang="en-US" sz="1800" dirty="0">
              <a:cs typeface="Segoe UI"/>
            </a:endParaRPr>
          </a:p>
          <a:p>
            <a:pPr marL="227965" indent="-227965"/>
            <a:r>
              <a:rPr lang="en-US" sz="2000" dirty="0">
                <a:solidFill>
                  <a:srgbClr val="0070C0"/>
                </a:solidFill>
                <a:ea typeface="+mn-lt"/>
                <a:cs typeface="+mn-lt"/>
              </a:rPr>
              <a:t>GUIS</a:t>
            </a:r>
            <a:r>
              <a:rPr lang="en-US" sz="2000" dirty="0">
                <a:ea typeface="+mn-lt"/>
                <a:cs typeface="+mn-lt"/>
              </a:rPr>
              <a:t>: </a:t>
            </a:r>
            <a:endParaRPr lang="en-US" sz="2000">
              <a:cs typeface="Segoe U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1800" dirty="0">
                <a:ea typeface="+mn-lt"/>
                <a:cs typeface="+mn-lt"/>
              </a:rPr>
              <a:t>Display (UTF00): 10 dB/division accurate.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1800" dirty="0">
                <a:ea typeface="+mn-lt"/>
                <a:cs typeface="+mn-lt"/>
              </a:rPr>
              <a:t>Responsiveness (UTF02): Updates in 50–100 </a:t>
            </a:r>
            <a:r>
              <a:rPr lang="en-US" sz="1800" err="1">
                <a:ea typeface="+mn-lt"/>
                <a:cs typeface="+mn-lt"/>
              </a:rPr>
              <a:t>ms.</a:t>
            </a:r>
            <a:endParaRPr lang="en-US" sz="1800">
              <a:ea typeface="+mn-lt"/>
              <a:cs typeface="+mn-lt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1800" dirty="0">
                <a:ea typeface="+mn-lt"/>
                <a:cs typeface="+mn-lt"/>
              </a:rPr>
              <a:t>Modes (UTF01): PHM, AVM, RWM switching seamless.</a:t>
            </a:r>
            <a:endParaRPr lang="en-US" sz="1800" dirty="0">
              <a:cs typeface="Segoe UI"/>
            </a:endParaRPr>
          </a:p>
          <a:p>
            <a:pPr marL="227965" indent="-227965"/>
            <a:r>
              <a:rPr lang="en-US" sz="2000" dirty="0">
                <a:solidFill>
                  <a:srgbClr val="0070C0"/>
                </a:solidFill>
                <a:ea typeface="+mn-lt"/>
                <a:cs typeface="+mn-lt"/>
              </a:rPr>
              <a:t>Help Feature: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sz="1800" dirty="0">
                <a:ea typeface="+mn-lt"/>
                <a:cs typeface="+mn-lt"/>
              </a:rPr>
              <a:t> Tutorial popup functional.</a:t>
            </a:r>
            <a:endParaRPr lang="en-US" sz="1800" dirty="0">
              <a:cs typeface="Segoe UI"/>
            </a:endParaRPr>
          </a:p>
        </p:txBody>
      </p:sp>
      <p:pic>
        <p:nvPicPr>
          <p:cNvPr id="5" name="Picture 4" descr="A screen shot of a display&#10;&#10;AI-generated content may be incorrect.">
            <a:extLst>
              <a:ext uri="{FF2B5EF4-FFF2-40B4-BE49-F238E27FC236}">
                <a16:creationId xmlns:a16="http://schemas.microsoft.com/office/drawing/2014/main" id="{26D56000-E356-CAC8-647C-524A62EAC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073" y="3569815"/>
            <a:ext cx="3337369" cy="2006279"/>
          </a:xfrm>
          <a:prstGeom prst="rect">
            <a:avLst/>
          </a:prstGeom>
        </p:spPr>
      </p:pic>
      <p:pic>
        <p:nvPicPr>
          <p:cNvPr id="8" name="Picture 7" descr="A screen shot of a display&#10;&#10;AI-generated content may be incorrect.">
            <a:extLst>
              <a:ext uri="{FF2B5EF4-FFF2-40B4-BE49-F238E27FC236}">
                <a16:creationId xmlns:a16="http://schemas.microsoft.com/office/drawing/2014/main" id="{60E7CCB5-A0DD-B16E-3FD9-ABD10DA869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7539" y="3571271"/>
            <a:ext cx="3337367" cy="2006279"/>
          </a:xfrm>
          <a:prstGeom prst="rect">
            <a:avLst/>
          </a:prstGeom>
        </p:spPr>
      </p:pic>
      <p:pic>
        <p:nvPicPr>
          <p:cNvPr id="10" name="Picture 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1AAC24A4-710A-6513-1A74-45675C09AC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4488" y="1135766"/>
            <a:ext cx="3337367" cy="2006278"/>
          </a:xfrm>
          <a:prstGeom prst="rect">
            <a:avLst/>
          </a:prstGeom>
        </p:spPr>
      </p:pic>
      <p:pic>
        <p:nvPicPr>
          <p:cNvPr id="11" name="Picture 10" descr="A screen shot of a display&#10;&#10;AI-generated content may be incorrect.">
            <a:extLst>
              <a:ext uri="{FF2B5EF4-FFF2-40B4-BE49-F238E27FC236}">
                <a16:creationId xmlns:a16="http://schemas.microsoft.com/office/drawing/2014/main" id="{992616F6-883E-6E30-6D77-9D591C03F5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99950" y="1133356"/>
            <a:ext cx="3337367" cy="20062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5F9B46B-0EF4-BCF2-D896-50E4311E7FC3}"/>
              </a:ext>
            </a:extLst>
          </p:cNvPr>
          <p:cNvSpPr txBox="1"/>
          <p:nvPr/>
        </p:nvSpPr>
        <p:spPr>
          <a:xfrm>
            <a:off x="4906553" y="3130446"/>
            <a:ext cx="333710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17.1 (a): Vx Input = -320 mV, 10 kHz.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902233-2E30-63A9-C013-6CDC04EFABAD}"/>
              </a:ext>
            </a:extLst>
          </p:cNvPr>
          <p:cNvSpPr txBox="1"/>
          <p:nvPr/>
        </p:nvSpPr>
        <p:spPr>
          <a:xfrm>
            <a:off x="8658679" y="3130445"/>
            <a:ext cx="333710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17.2 (a): Noise with </a:t>
            </a:r>
            <a:r>
              <a:rPr lang="en-US" sz="1400" dirty="0" err="1">
                <a:solidFill>
                  <a:srgbClr val="0070C0"/>
                </a:solidFill>
                <a:cs typeface="Segoe UI"/>
              </a:rPr>
              <a:t>stdev</a:t>
            </a:r>
            <a:r>
              <a:rPr lang="en-US" sz="1400" dirty="0">
                <a:solidFill>
                  <a:srgbClr val="0070C0"/>
                </a:solidFill>
                <a:cs typeface="Segoe UI"/>
              </a:rPr>
              <a:t> = 132 mV, µ = -200 mV.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C0089A-E637-0B81-8BF9-01C54DA00FA5}"/>
              </a:ext>
            </a:extLst>
          </p:cNvPr>
          <p:cNvSpPr txBox="1"/>
          <p:nvPr/>
        </p:nvSpPr>
        <p:spPr>
          <a:xfrm>
            <a:off x="4896907" y="5580421"/>
            <a:ext cx="333710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17.1 (b): Peak Hold Mode (PHM).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459479-5452-70F2-87E4-8D319F9EA272}"/>
              </a:ext>
            </a:extLst>
          </p:cNvPr>
          <p:cNvSpPr txBox="1"/>
          <p:nvPr/>
        </p:nvSpPr>
        <p:spPr>
          <a:xfrm>
            <a:off x="8658679" y="5570775"/>
            <a:ext cx="333710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17.4 (b): Average Mode (AVM).</a:t>
            </a:r>
          </a:p>
        </p:txBody>
      </p:sp>
    </p:spTree>
    <p:extLst>
      <p:ext uri="{BB962C8B-B14F-4D97-AF65-F5344CB8AC3E}">
        <p14:creationId xmlns:p14="http://schemas.microsoft.com/office/powerpoint/2010/main" val="2176056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Results and Discussion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18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Overall System Results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DCC80BD2-41BD-C4BE-17FA-E09EEE869040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46EAC92-2538-243F-F91D-3F8ACC0E4A74}"/>
              </a:ext>
            </a:extLst>
          </p:cNvPr>
          <p:cNvSpPr txBox="1">
            <a:spLocks/>
          </p:cNvSpPr>
          <p:nvPr/>
        </p:nvSpPr>
        <p:spPr>
          <a:xfrm>
            <a:off x="568580" y="1982002"/>
            <a:ext cx="5192964" cy="368790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Integration: </a:t>
            </a:r>
            <a:r>
              <a:rPr lang="en-US" err="1">
                <a:ea typeface="+mn-lt"/>
                <a:cs typeface="+mn-lt"/>
              </a:rPr>
              <a:t>Picoscope</a:t>
            </a:r>
            <a:r>
              <a:rPr lang="en-US" dirty="0">
                <a:ea typeface="+mn-lt"/>
                <a:cs typeface="+mn-lt"/>
              </a:rPr>
              <a:t>-based DAS fed SCS outputs </a:t>
            </a:r>
            <a:r>
              <a:rPr lang="en-US" sz="2800" dirty="0">
                <a:ea typeface="+mn-lt"/>
                <a:cs typeface="+mn-lt"/>
              </a:rPr>
              <a:t>to </a:t>
            </a:r>
            <a:r>
              <a:rPr lang="en-US" dirty="0">
                <a:ea typeface="+mn-lt"/>
                <a:cs typeface="+mn-lt"/>
              </a:rPr>
              <a:t>DPS/GUIS on Raspberry Pi 4B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Performance: 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Displayed 10 MHz to 18 GHz spectrum, 6257 points/scan.</a:t>
            </a:r>
            <a:endParaRPr lang="en-US">
              <a:cs typeface="Segoe U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Modes (PHM, AVM, RWM) and trace storage operational.</a:t>
            </a:r>
            <a:endParaRPr lang="en-US">
              <a:cs typeface="Segoe UI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Limitations: </a:t>
            </a:r>
            <a:r>
              <a:rPr lang="en-US" dirty="0">
                <a:ea typeface="+mn-lt"/>
                <a:cs typeface="+mn-lt"/>
              </a:rPr>
              <a:t>Horizontal/pen-lift emulation issues persisted; </a:t>
            </a:r>
            <a:r>
              <a:rPr lang="en-US" err="1">
                <a:ea typeface="+mn-lt"/>
                <a:cs typeface="+mn-lt"/>
              </a:rPr>
              <a:t>Picoscope</a:t>
            </a:r>
            <a:r>
              <a:rPr lang="en-US" dirty="0">
                <a:ea typeface="+mn-lt"/>
                <a:cs typeface="+mn-lt"/>
              </a:rPr>
              <a:t> limited real-time sampling.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Acceptance: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Partially met UR01-UR10, SR01-SR06; requires emulator fixes.</a:t>
            </a:r>
          </a:p>
          <a:p>
            <a:pPr marL="227965" indent="-227965"/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Next Steps: </a:t>
            </a:r>
            <a:r>
              <a:rPr lang="en-US" dirty="0">
                <a:ea typeface="+mn-lt"/>
                <a:cs typeface="+mn-lt"/>
              </a:rPr>
              <a:t>Integrate STM32H723ZG, refine emulator design.</a:t>
            </a:r>
          </a:p>
        </p:txBody>
      </p:sp>
      <p:pic>
        <p:nvPicPr>
          <p:cNvPr id="5" name="Picture 4" descr="A green circuit board with wires and wires&#10;&#10;AI-generated content may be incorrect.">
            <a:extLst>
              <a:ext uri="{FF2B5EF4-FFF2-40B4-BE49-F238E27FC236}">
                <a16:creationId xmlns:a16="http://schemas.microsoft.com/office/drawing/2014/main" id="{DF4758EB-2E68-BA27-FDB2-BACE9C8D4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7287" y="1054275"/>
            <a:ext cx="1530715" cy="1889343"/>
          </a:xfrm>
          <a:prstGeom prst="rect">
            <a:avLst/>
          </a:prstGeom>
        </p:spPr>
      </p:pic>
      <p:pic>
        <p:nvPicPr>
          <p:cNvPr id="10" name="Picture 9" descr="A close-up of a device&#10;&#10;AI-generated content may be incorrect.">
            <a:extLst>
              <a:ext uri="{FF2B5EF4-FFF2-40B4-BE49-F238E27FC236}">
                <a16:creationId xmlns:a16="http://schemas.microsoft.com/office/drawing/2014/main" id="{875AB961-12C5-CE3C-1129-55D22E76A91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84" t="10174" r="913" b="5403"/>
          <a:stretch>
            <a:fillRect/>
          </a:stretch>
        </p:blipFill>
        <p:spPr>
          <a:xfrm>
            <a:off x="5847424" y="1509236"/>
            <a:ext cx="2046590" cy="951293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F2339AC-67E7-7F7E-D003-ACF97FFCF1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21669" y="1399717"/>
            <a:ext cx="1825016" cy="1584674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EFC7B4E9-EA27-4C9E-73FF-A8B818511D2F}"/>
              </a:ext>
            </a:extLst>
          </p:cNvPr>
          <p:cNvSpPr/>
          <p:nvPr/>
        </p:nvSpPr>
        <p:spPr>
          <a:xfrm rot="5400000">
            <a:off x="10621026" y="3115850"/>
            <a:ext cx="626302" cy="3549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6CCBBD7-C522-A754-F3F2-6D6BD6D72008}"/>
              </a:ext>
            </a:extLst>
          </p:cNvPr>
          <p:cNvSpPr/>
          <p:nvPr/>
        </p:nvSpPr>
        <p:spPr>
          <a:xfrm>
            <a:off x="7891395" y="1795397"/>
            <a:ext cx="334028" cy="3549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ECFC64B9-0FC6-FABE-97EC-27C2C6A08493}"/>
              </a:ext>
            </a:extLst>
          </p:cNvPr>
          <p:cNvSpPr/>
          <p:nvPr/>
        </p:nvSpPr>
        <p:spPr>
          <a:xfrm>
            <a:off x="9728545" y="1795397"/>
            <a:ext cx="334028" cy="3549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green circuit board with blue arrows&#10;&#10;AI-generated content may be incorrect.">
            <a:extLst>
              <a:ext uri="{FF2B5EF4-FFF2-40B4-BE49-F238E27FC236}">
                <a16:creationId xmlns:a16="http://schemas.microsoft.com/office/drawing/2014/main" id="{9D746E96-F863-A596-2A38-FF8C8A6CB6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0404" y="3686566"/>
            <a:ext cx="2741244" cy="1770868"/>
          </a:xfrm>
          <a:prstGeom prst="rect">
            <a:avLst/>
          </a:prstGeom>
        </p:spPr>
      </p:pic>
      <p:sp>
        <p:nvSpPr>
          <p:cNvPr id="19" name="Arrow: Right 18">
            <a:extLst>
              <a:ext uri="{FF2B5EF4-FFF2-40B4-BE49-F238E27FC236}">
                <a16:creationId xmlns:a16="http://schemas.microsoft.com/office/drawing/2014/main" id="{A4671C60-D56A-839D-5DD3-C9AE1CE7F794}"/>
              </a:ext>
            </a:extLst>
          </p:cNvPr>
          <p:cNvSpPr/>
          <p:nvPr/>
        </p:nvSpPr>
        <p:spPr>
          <a:xfrm rot="10800000">
            <a:off x="8528135" y="4394548"/>
            <a:ext cx="720247" cy="3549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C06D5D4-BA43-97CF-5A01-6C961EEBD8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83940" y="3745354"/>
            <a:ext cx="2742381" cy="166181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B361912-2404-1722-56EE-E9E9713F65C3}"/>
              </a:ext>
            </a:extLst>
          </p:cNvPr>
          <p:cNvSpPr txBox="1"/>
          <p:nvPr/>
        </p:nvSpPr>
        <p:spPr>
          <a:xfrm>
            <a:off x="7411758" y="5458199"/>
            <a:ext cx="333710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Figure 18: Steps in full system operation.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A2A03E3-EC37-615F-011F-871783E42ECD}"/>
              </a:ext>
            </a:extLst>
          </p:cNvPr>
          <p:cNvSpPr txBox="1"/>
          <p:nvPr/>
        </p:nvSpPr>
        <p:spPr>
          <a:xfrm>
            <a:off x="5846005" y="2462391"/>
            <a:ext cx="204274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AutoNum type="arabicPeriod"/>
            </a:pPr>
            <a:r>
              <a:rPr lang="en-US" sz="1400" dirty="0">
                <a:solidFill>
                  <a:srgbClr val="0070C0"/>
                </a:solidFill>
                <a:cs typeface="Segoe UI"/>
              </a:rPr>
              <a:t>Generate HP141T outputs.</a:t>
            </a:r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CA1D2F-1329-1E6A-8DD9-D7115BB7574F}"/>
              </a:ext>
            </a:extLst>
          </p:cNvPr>
          <p:cNvSpPr txBox="1"/>
          <p:nvPr/>
        </p:nvSpPr>
        <p:spPr>
          <a:xfrm>
            <a:off x="7975430" y="2942555"/>
            <a:ext cx="20427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2. Condition signals.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137B82-5D14-E710-75E2-FA753378FE57}"/>
              </a:ext>
            </a:extLst>
          </p:cNvPr>
          <p:cNvSpPr txBox="1"/>
          <p:nvPr/>
        </p:nvSpPr>
        <p:spPr>
          <a:xfrm>
            <a:off x="9729073" y="1094966"/>
            <a:ext cx="237677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3. Save data in </a:t>
            </a:r>
            <a:r>
              <a:rPr lang="en-US" sz="1400" dirty="0" err="1">
                <a:solidFill>
                  <a:srgbClr val="0070C0"/>
                </a:solidFill>
                <a:cs typeface="Segoe UI"/>
              </a:rPr>
              <a:t>Picoscope</a:t>
            </a:r>
            <a:r>
              <a:rPr lang="en-US" sz="1400" dirty="0">
                <a:solidFill>
                  <a:srgbClr val="0070C0"/>
                </a:solidFill>
                <a:cs typeface="Segoe UI"/>
              </a:rPr>
              <a:t> 7.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6339DE-5A35-BB69-0E92-51157269C633}"/>
              </a:ext>
            </a:extLst>
          </p:cNvPr>
          <p:cNvSpPr txBox="1"/>
          <p:nvPr/>
        </p:nvSpPr>
        <p:spPr>
          <a:xfrm>
            <a:off x="10083977" y="5155485"/>
            <a:ext cx="20427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Segoe UI"/>
              </a:rPr>
              <a:t>4. Process data.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4B0476D-8D63-95CD-EE5B-626837C6D02C}"/>
              </a:ext>
            </a:extLst>
          </p:cNvPr>
          <p:cNvSpPr txBox="1"/>
          <p:nvPr/>
        </p:nvSpPr>
        <p:spPr>
          <a:xfrm>
            <a:off x="6013017" y="3433156"/>
            <a:ext cx="20427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>
                <a:solidFill>
                  <a:srgbClr val="0070C0"/>
                </a:solidFill>
                <a:cs typeface="Segoe UI"/>
              </a:rPr>
              <a:t>5. Display spectrogram.</a:t>
            </a:r>
          </a:p>
        </p:txBody>
      </p:sp>
    </p:spTree>
    <p:extLst>
      <p:ext uri="{BB962C8B-B14F-4D97-AF65-F5344CB8AC3E}">
        <p14:creationId xmlns:p14="http://schemas.microsoft.com/office/powerpoint/2010/main" val="1770666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6AE7F7CC-5EE9-476E-E1F5-1C1175F033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4706" y="75759"/>
            <a:ext cx="4381017" cy="737182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Introduction</a:t>
            </a:r>
            <a:endParaRPr lang="en-US" sz="2800">
              <a:cs typeface="Segoe UI Semibold"/>
            </a:endParaRPr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  <a:cs typeface="Segoe UI Semibold"/>
              </a:rPr>
              <a:t>28 May 2025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645902" y="6320225"/>
            <a:ext cx="354904" cy="3444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cs typeface="Segoe UI"/>
              </a:rPr>
              <a:t>1</a:t>
            </a:r>
            <a:endParaRPr lang="en-US" sz="1200" b="1" dirty="0"/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0DAF8083-4BC8-7AD9-19AD-9AC30D99F721}"/>
              </a:ext>
            </a:extLst>
          </p:cNvPr>
          <p:cNvSpPr txBox="1">
            <a:spLocks/>
          </p:cNvSpPr>
          <p:nvPr/>
        </p:nvSpPr>
        <p:spPr>
          <a:xfrm>
            <a:off x="-13332" y="990159"/>
            <a:ext cx="4253308" cy="718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>
                <a:solidFill>
                  <a:srgbClr val="0070C0"/>
                </a:solidFill>
                <a:cs typeface="Segoe UI Semibold"/>
              </a:rPr>
              <a:t>HP141T Spectrum Analyzer</a:t>
            </a:r>
            <a:endParaRPr lang="en-US" dirty="0"/>
          </a:p>
        </p:txBody>
      </p:sp>
      <p:graphicFrame>
        <p:nvGraphicFramePr>
          <p:cNvPr id="46" name="Content Placeholder 6">
            <a:extLst>
              <a:ext uri="{FF2B5EF4-FFF2-40B4-BE49-F238E27FC236}">
                <a16:creationId xmlns:a16="http://schemas.microsoft.com/office/drawing/2014/main" id="{A686EB10-C523-F0FF-3898-93BF5A81375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74628967"/>
              </p:ext>
            </p:extLst>
          </p:nvPr>
        </p:nvGraphicFramePr>
        <p:xfrm>
          <a:off x="217243" y="1700960"/>
          <a:ext cx="518160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Title 3">
            <a:extLst>
              <a:ext uri="{FF2B5EF4-FFF2-40B4-BE49-F238E27FC236}">
                <a16:creationId xmlns:a16="http://schemas.microsoft.com/office/drawing/2014/main" id="{AE6131BE-5A61-190A-2E04-6DF7DCD47CC2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 descr="A close-up of a device&#10;&#10;AI-generated content may be incorrect.">
            <a:extLst>
              <a:ext uri="{FF2B5EF4-FFF2-40B4-BE49-F238E27FC236}">
                <a16:creationId xmlns:a16="http://schemas.microsoft.com/office/drawing/2014/main" id="{52C10066-DA2D-A381-C5A0-50994E776B2B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884" t="10174" r="913" b="5403"/>
          <a:stretch>
            <a:fillRect/>
          </a:stretch>
        </p:blipFill>
        <p:spPr>
          <a:xfrm>
            <a:off x="5392233" y="1877750"/>
            <a:ext cx="6407708" cy="29623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3A95620-B649-9A26-5532-06FD5B02DB50}"/>
              </a:ext>
            </a:extLst>
          </p:cNvPr>
          <p:cNvSpPr txBox="1"/>
          <p:nvPr/>
        </p:nvSpPr>
        <p:spPr>
          <a:xfrm>
            <a:off x="5803593" y="5136728"/>
            <a:ext cx="558452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1: The HP141T with the 8555A RF and 8552B IF sections.</a:t>
            </a:r>
            <a:endParaRPr lang="en-US" dirty="0">
              <a:solidFill>
                <a:srgbClr val="0070C0"/>
              </a:solidFill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789254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Conclusion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19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Conclusion</a:t>
            </a:r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5D56E71A-8862-BE8E-741B-0A1689078076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7889ED2C-578A-64DC-95DA-537DA488E5B2}"/>
              </a:ext>
            </a:extLst>
          </p:cNvPr>
          <p:cNvSpPr txBox="1">
            <a:spLocks/>
          </p:cNvSpPr>
          <p:nvPr/>
        </p:nvSpPr>
        <p:spPr>
          <a:xfrm>
            <a:off x="452833" y="1982002"/>
            <a:ext cx="7738997" cy="36686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Achievements:</a:t>
            </a:r>
            <a:r>
              <a:rPr lang="en-US" dirty="0">
                <a:ea typeface="+mn-lt"/>
                <a:cs typeface="+mn-lt"/>
              </a:rPr>
              <a:t> Vertical output approximated with ~10% deviation using SDG1010/</a:t>
            </a:r>
            <a:r>
              <a:rPr lang="en-US" err="1">
                <a:ea typeface="+mn-lt"/>
                <a:cs typeface="+mn-lt"/>
              </a:rPr>
              <a:t>Picoscope</a:t>
            </a:r>
            <a:r>
              <a:rPr lang="en-US" dirty="0">
                <a:ea typeface="+mn-lt"/>
                <a:cs typeface="+mn-lt"/>
              </a:rPr>
              <a:t>; SCS scaled -0.8 V to 3.3 V effectively; DPS/GUIS on Raspberry Pi 4B met all tests (50-100 </a:t>
            </a:r>
            <a:r>
              <a:rPr lang="en-US" err="1">
                <a:ea typeface="+mn-lt"/>
                <a:cs typeface="+mn-lt"/>
              </a:rPr>
              <a:t>ms</a:t>
            </a:r>
            <a:r>
              <a:rPr lang="en-US" dirty="0">
                <a:ea typeface="+mn-lt"/>
                <a:cs typeface="+mn-lt"/>
              </a:rPr>
              <a:t> latency, PHM/AVM/RWM modes</a:t>
            </a:r>
            <a:r>
              <a:rPr lang="en-US" sz="2800" dirty="0">
                <a:ea typeface="+mn-lt"/>
                <a:cs typeface="+mn-lt"/>
              </a:rPr>
              <a:t>).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Challenges:</a:t>
            </a:r>
            <a:r>
              <a:rPr lang="en-US" dirty="0">
                <a:ea typeface="+mn-lt"/>
                <a:cs typeface="+mn-lt"/>
              </a:rPr>
              <a:t> Emulator failed due to E6 vs. E24 component mismatch; horizontal/pen-lift emulation inaccurate; DAS limited by </a:t>
            </a:r>
            <a:r>
              <a:rPr lang="en-US" dirty="0" err="1">
                <a:ea typeface="+mn-lt"/>
                <a:cs typeface="+mn-lt"/>
              </a:rPr>
              <a:t>Picoscope</a:t>
            </a:r>
            <a:r>
              <a:rPr lang="en-US" dirty="0">
                <a:ea typeface="+mn-lt"/>
                <a:cs typeface="+mn-lt"/>
              </a:rPr>
              <a:t> (3.3 kHz vs. 7.2 MSPS).</a:t>
            </a:r>
            <a:endParaRPr lang="en-US" dirty="0"/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Significance:</a:t>
            </a:r>
            <a:r>
              <a:rPr lang="en-US" dirty="0">
                <a:ea typeface="+mn-lt"/>
                <a:cs typeface="+mn-lt"/>
              </a:rPr>
              <a:t> Demonstrates partial success in digitizing HP141T, with robust software and signal conditioning, but hardware emulation needs work.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Status:</a:t>
            </a:r>
            <a:r>
              <a:rPr lang="en-US" dirty="0">
                <a:ea typeface="+mn-lt"/>
                <a:cs typeface="+mn-lt"/>
              </a:rPr>
              <a:t> System functional but incomplete; further testing required with the STM32H723ZG.</a:t>
            </a:r>
          </a:p>
          <a:p>
            <a:pPr marL="227965" indent="-227965"/>
            <a:endParaRPr lang="en-US" dirty="0">
              <a:ea typeface="+mn-lt"/>
              <a:cs typeface="+mn-lt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2B6BA9E-C60D-8D9B-D87A-8D0C0F3BB8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49935" y="2397333"/>
            <a:ext cx="2089760" cy="206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384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23BE5-51A6-987B-F5F1-AE7711358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2DE45C3-3ED8-06D9-9540-4E93E8BB785D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13EE835C-9584-D258-F0E0-3DE2DA0EE0E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687CFC3-E865-4AE0-DBC5-0116B9AD6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Recommendations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8D2660B3-FE08-A0A5-8511-97224BBC5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8CE9C50B-FAE9-438E-E29E-41D2FDDE296A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DA2BCE5-E731-3121-7357-E5EA657327E5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20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C501EE08-09C2-EF06-1611-EA087FBFBBA0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Recommendations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A1255801-3040-F8DD-435C-CD61C1404046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6EB523F-C09A-6000-D12D-08AB3F88B90F}"/>
              </a:ext>
            </a:extLst>
          </p:cNvPr>
          <p:cNvSpPr txBox="1">
            <a:spLocks/>
          </p:cNvSpPr>
          <p:nvPr/>
        </p:nvSpPr>
        <p:spPr>
          <a:xfrm>
            <a:off x="578225" y="1982002"/>
            <a:ext cx="6862176" cy="362065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HP141T System Tests:</a:t>
            </a:r>
            <a:r>
              <a:rPr lang="en-US" dirty="0">
                <a:ea typeface="+mn-lt"/>
                <a:cs typeface="+mn-lt"/>
              </a:rPr>
              <a:t> Perform tests with the actual HP141T to validate SDG1010 approximations.</a:t>
            </a:r>
            <a:endParaRPr lang="en-US" dirty="0"/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HP141T Emulator: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sz="2800" dirty="0">
                <a:ea typeface="+mn-lt"/>
                <a:cs typeface="+mn-lt"/>
              </a:rPr>
              <a:t>Use </a:t>
            </a:r>
            <a:r>
              <a:rPr lang="en-US" dirty="0">
                <a:ea typeface="+mn-lt"/>
                <a:cs typeface="+mn-lt"/>
              </a:rPr>
              <a:t>E24 resistors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dirty="0">
                <a:ea typeface="+mn-lt"/>
                <a:cs typeface="+mn-lt"/>
              </a:rPr>
              <a:t>test XR2206 chips on breadboard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dirty="0">
                <a:ea typeface="+mn-lt"/>
                <a:cs typeface="+mn-lt"/>
              </a:rPr>
              <a:t>adopt 5-pole DIN 41524 socket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SCS: </a:t>
            </a:r>
            <a:r>
              <a:rPr lang="en-US" dirty="0">
                <a:ea typeface="+mn-lt"/>
                <a:cs typeface="+mn-lt"/>
              </a:rPr>
              <a:t>Upgrade </a:t>
            </a:r>
            <a:r>
              <a:rPr lang="en-US" sz="2800" dirty="0">
                <a:ea typeface="+mn-lt"/>
                <a:cs typeface="+mn-lt"/>
              </a:rPr>
              <a:t>to </a:t>
            </a:r>
            <a:r>
              <a:rPr lang="en-US" dirty="0">
                <a:ea typeface="+mn-lt"/>
                <a:cs typeface="+mn-lt"/>
              </a:rPr>
              <a:t>NE5532, TL072, or TLV324 op-amps for better accuracy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27965" indent="-227965"/>
            <a:r>
              <a:rPr lang="en-US" sz="2800" dirty="0">
                <a:solidFill>
                  <a:srgbClr val="0070C0"/>
                </a:solidFill>
                <a:ea typeface="+mn-lt"/>
                <a:cs typeface="+mn-lt"/>
              </a:rPr>
              <a:t>DAS</a:t>
            </a:r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Procure STM32H723ZG early; add capacitor near ADC pins on STM32H746ZG for settling time.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DPS:</a:t>
            </a:r>
            <a:r>
              <a:rPr lang="en-US" dirty="0">
                <a:ea typeface="+mn-lt"/>
                <a:cs typeface="+mn-lt"/>
              </a:rPr>
              <a:t> Implement FPGA for higher performance.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GUIS:</a:t>
            </a:r>
            <a:r>
              <a:rPr lang="en-US" dirty="0">
                <a:ea typeface="+mn-lt"/>
                <a:cs typeface="+mn-lt"/>
              </a:rPr>
              <a:t> Develop touchscreen matching original CRT dimensions. </a:t>
            </a:r>
          </a:p>
          <a:p>
            <a:pPr marL="227965" indent="-227965"/>
            <a:endParaRPr lang="en-US" dirty="0">
              <a:cs typeface="Segoe UI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2ED329A9-4C68-027C-5842-14F962AE7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89724" y="2363244"/>
            <a:ext cx="2141950" cy="213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800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Thank You!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426698" y="6163650"/>
            <a:ext cx="574108" cy="5532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21</a:t>
            </a: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B9A0314A-E404-CAF8-64E3-B3A29971A1F9}"/>
              </a:ext>
            </a:extLst>
          </p:cNvPr>
          <p:cNvSpPr txBox="1">
            <a:spLocks/>
          </p:cNvSpPr>
          <p:nvPr/>
        </p:nvSpPr>
        <p:spPr>
          <a:xfrm>
            <a:off x="2737188" y="1711938"/>
            <a:ext cx="6695955" cy="6214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rgbClr val="0070C0"/>
                </a:solidFill>
              </a:rPr>
              <a:t>Digitizing and Modernizing an HP141-display</a:t>
            </a:r>
            <a:endParaRPr lang="en-US" dirty="0"/>
          </a:p>
        </p:txBody>
      </p:sp>
      <p:pic>
        <p:nvPicPr>
          <p:cNvPr id="5" name="Picture 4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624F402E-F0E4-C310-D220-5ADA33513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8674" y="2463582"/>
            <a:ext cx="2393777" cy="24318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7BEEC1-4B3F-F133-A08B-E6C72171625B}"/>
              </a:ext>
            </a:extLst>
          </p:cNvPr>
          <p:cNvSpPr txBox="1"/>
          <p:nvPr/>
        </p:nvSpPr>
        <p:spPr>
          <a:xfrm>
            <a:off x="4791205" y="4906027"/>
            <a:ext cx="255739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err="1">
                <a:solidFill>
                  <a:schemeClr val="accent1"/>
                </a:solidFill>
              </a:rPr>
              <a:t>Github</a:t>
            </a:r>
            <a:r>
              <a:rPr lang="en-US" b="1" dirty="0">
                <a:solidFill>
                  <a:schemeClr val="accent1"/>
                </a:solidFill>
              </a:rPr>
              <a:t> Repo</a:t>
            </a:r>
            <a:endParaRPr lang="en-US" b="1">
              <a:solidFill>
                <a:schemeClr val="accent1"/>
              </a:solidFill>
              <a:cs typeface="Segoe UI"/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350735DC-08AC-FE43-61A5-E401C86FBCFC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23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4706" y="75759"/>
            <a:ext cx="4381017" cy="737182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Background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645902" y="6320225"/>
            <a:ext cx="354904" cy="3444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2</a:t>
            </a:r>
            <a:endParaRPr lang="en-US" sz="1200" b="1" dirty="0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404202" y="928711"/>
            <a:ext cx="8267940" cy="7902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Mitigating the Obsolescence of the HP141T Based On Modern Spectrum Analyzers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9D6472-7F5B-CD0F-FF05-29AF8DD21050}"/>
              </a:ext>
            </a:extLst>
          </p:cNvPr>
          <p:cNvSpPr txBox="1"/>
          <p:nvPr/>
        </p:nvSpPr>
        <p:spPr>
          <a:xfrm>
            <a:off x="0" y="6607479"/>
            <a:ext cx="10365285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ea typeface="+mn-lt"/>
                <a:cs typeface="+mn-lt"/>
              </a:rPr>
              <a:t>[1] A. I. Harris, “Heterodyne Spectrometers with Very Wide Bandwidths,” in Millimeter and </a:t>
            </a:r>
            <a:r>
              <a:rPr lang="en-US" sz="900" b="1" dirty="0" err="1">
                <a:solidFill>
                  <a:schemeClr val="bg1"/>
                </a:solidFill>
                <a:ea typeface="+mn-lt"/>
                <a:cs typeface="+mn-lt"/>
              </a:rPr>
              <a:t>Submil-limeter</a:t>
            </a:r>
            <a:r>
              <a:rPr lang="en-US" sz="900" b="1" dirty="0">
                <a:solidFill>
                  <a:schemeClr val="bg1"/>
                </a:solidFill>
                <a:ea typeface="+mn-lt"/>
                <a:cs typeface="+mn-lt"/>
              </a:rPr>
              <a:t> Detectors for Astronomy, vol. 4855. SPIE, 2003, pp. 279–289.</a:t>
            </a:r>
            <a:endParaRPr lang="en-US" b="1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CAA80947-7A64-453D-A437-1C1B71A3AE6D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17" name="Content Placeholder 6">
            <a:extLst>
              <a:ext uri="{FF2B5EF4-FFF2-40B4-BE49-F238E27FC236}">
                <a16:creationId xmlns:a16="http://schemas.microsoft.com/office/drawing/2014/main" id="{B3671FE5-7D0C-E253-7D80-D5E37CF172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9303600"/>
              </p:ext>
            </p:extLst>
          </p:nvPr>
        </p:nvGraphicFramePr>
        <p:xfrm>
          <a:off x="400509" y="1710606"/>
          <a:ext cx="4352082" cy="39076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2" name="Picture 21" descr="A diagram of a diagram&#10;&#10;AI-generated content may be incorrect.">
            <a:extLst>
              <a:ext uri="{FF2B5EF4-FFF2-40B4-BE49-F238E27FC236}">
                <a16:creationId xmlns:a16="http://schemas.microsoft.com/office/drawing/2014/main" id="{9EB2C29F-09B5-8881-23B1-E8221A8FE9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5265" y="3804118"/>
            <a:ext cx="7243824" cy="180584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F2DB35C-8AB5-57FF-95AF-93E814D4A280}"/>
              </a:ext>
            </a:extLst>
          </p:cNvPr>
          <p:cNvSpPr txBox="1"/>
          <p:nvPr/>
        </p:nvSpPr>
        <p:spPr>
          <a:xfrm>
            <a:off x="5649264" y="5483970"/>
            <a:ext cx="558452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2.2: Operation of Modern Real-Time Spectrum Analyzers (RTSA)s.</a:t>
            </a:r>
            <a:endParaRPr lang="en-US" dirty="0">
              <a:solidFill>
                <a:srgbClr val="0070C0"/>
              </a:solidFill>
              <a:cs typeface="Segoe UI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371DC97-7FDB-ECC0-B2AF-9D838532D525}"/>
              </a:ext>
            </a:extLst>
          </p:cNvPr>
          <p:cNvSpPr txBox="1"/>
          <p:nvPr/>
        </p:nvSpPr>
        <p:spPr>
          <a:xfrm>
            <a:off x="5649263" y="3130451"/>
            <a:ext cx="558452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2.1: Operation of HP141 is based on the </a:t>
            </a:r>
            <a:r>
              <a:rPr lang="en-US" sz="1600" dirty="0" err="1">
                <a:solidFill>
                  <a:srgbClr val="0070C0"/>
                </a:solidFill>
                <a:cs typeface="Segoe UI"/>
              </a:rPr>
              <a:t>superheterodyning</a:t>
            </a:r>
            <a:r>
              <a:rPr lang="en-US" sz="1600" dirty="0">
                <a:solidFill>
                  <a:srgbClr val="0070C0"/>
                </a:solidFill>
                <a:cs typeface="Segoe UI"/>
              </a:rPr>
              <a:t> principle.</a:t>
            </a:r>
            <a:endParaRPr lang="en-US" dirty="0">
              <a:solidFill>
                <a:srgbClr val="0070C0"/>
              </a:solidFill>
              <a:cs typeface="Segoe UI"/>
            </a:endParaRPr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22C35E5D-F02C-C4E2-DDD5-13DCC2A44ED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2867" y="1343448"/>
            <a:ext cx="6788190" cy="192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00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Objectives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645902" y="6320225"/>
            <a:ext cx="354904" cy="3444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3</a:t>
            </a:r>
            <a:endParaRPr lang="en-US" sz="1200" b="1" dirty="0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1005325"/>
            <a:ext cx="8267940" cy="7902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Motivation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01AE1EA-7287-FA7B-1FA4-D3348C74AB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47339" y="2427647"/>
            <a:ext cx="2116348" cy="2087593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13DE7F8-6C56-7D41-BDDB-F5FF994802FB}"/>
              </a:ext>
            </a:extLst>
          </p:cNvPr>
          <p:cNvSpPr txBox="1">
            <a:spLocks/>
          </p:cNvSpPr>
          <p:nvPr/>
        </p:nvSpPr>
        <p:spPr>
          <a:xfrm>
            <a:off x="578226" y="1637538"/>
            <a:ext cx="8020834" cy="8753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sz="2400" dirty="0">
                <a:ea typeface="+mn-lt"/>
                <a:cs typeface="+mn-lt"/>
              </a:rPr>
              <a:t>Interface with modern LCD to overcome CRT issues and introduce software features.</a:t>
            </a:r>
            <a:endParaRPr lang="en-US" sz="2400" dirty="0">
              <a:cs typeface="Segoe UI"/>
            </a:endParaRP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03D83B2F-C930-A538-BDB4-2C7E375BA7D7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A2E1A138-2753-8305-1D24-542C663C601F}"/>
              </a:ext>
            </a:extLst>
          </p:cNvPr>
          <p:cNvSpPr txBox="1">
            <a:spLocks/>
          </p:cNvSpPr>
          <p:nvPr/>
        </p:nvSpPr>
        <p:spPr>
          <a:xfrm>
            <a:off x="342753" y="2518885"/>
            <a:ext cx="8267940" cy="414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Aims of the Project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44E3329E-7987-3666-5FE6-2320C17B06DB}"/>
              </a:ext>
            </a:extLst>
          </p:cNvPr>
          <p:cNvSpPr txBox="1">
            <a:spLocks/>
          </p:cNvSpPr>
          <p:nvPr/>
        </p:nvSpPr>
        <p:spPr>
          <a:xfrm>
            <a:off x="578225" y="2952769"/>
            <a:ext cx="8020834" cy="31196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sz="2000" dirty="0">
                <a:ea typeface="+mn-lt"/>
                <a:cs typeface="+mn-lt"/>
              </a:rPr>
              <a:t>To design a digital display compatible with H141T voltage outputs for analog signal plotting.</a:t>
            </a:r>
          </a:p>
          <a:p>
            <a:pPr marL="227965" indent="-227965"/>
            <a:r>
              <a:rPr lang="en-US" sz="2000" dirty="0">
                <a:ea typeface="+mn-lt"/>
                <a:cs typeface="+mn-lt"/>
              </a:rPr>
              <a:t>To develop computer-aided features like signal normalization and data storage.</a:t>
            </a:r>
            <a:endParaRPr lang="en-US" sz="2000">
              <a:cs typeface="Segoe UI"/>
            </a:endParaRPr>
          </a:p>
          <a:p>
            <a:pPr marL="227965" indent="-227965"/>
            <a:r>
              <a:rPr lang="en-US" sz="2000" dirty="0">
                <a:ea typeface="+mn-lt"/>
                <a:cs typeface="+mn-lt"/>
              </a:rPr>
              <a:t>To conduct survey of HP8555A RF and HP8552B IF outputs, single board computer, and touchscreen options.</a:t>
            </a:r>
            <a:endParaRPr lang="en-US" sz="2000">
              <a:cs typeface="Segoe UI"/>
            </a:endParaRPr>
          </a:p>
          <a:p>
            <a:pPr marL="227965" indent="-227965"/>
            <a:r>
              <a:rPr lang="en-US" sz="2000" dirty="0">
                <a:solidFill>
                  <a:schemeClr val="accent1"/>
                </a:solidFill>
                <a:ea typeface="+mn-lt"/>
                <a:cs typeface="+mn-lt"/>
              </a:rPr>
              <a:t>Deliverables:</a:t>
            </a:r>
            <a:r>
              <a:rPr lang="en-US" sz="2000" dirty="0">
                <a:ea typeface="+mn-lt"/>
                <a:cs typeface="+mn-lt"/>
              </a:rPr>
              <a:t> Characterization, hardware selection, interface design, signal processing algorithms, and system test results.</a:t>
            </a:r>
          </a:p>
          <a:p>
            <a:pPr marL="227965" indent="-227965"/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94401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1160" y="6063335"/>
            <a:ext cx="12190431" cy="79132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Methodology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645902" y="6320225"/>
            <a:ext cx="354904" cy="3444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4</a:t>
            </a:r>
            <a:endParaRPr lang="en-US" sz="1200" b="1" dirty="0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4887"/>
            <a:ext cx="8267940" cy="7067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Phases of the Research and Design Process</a:t>
            </a:r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0037993-43E8-4C14-D996-D55D2D7AF989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653CB94C-876C-D689-B02E-682166C1E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975" y="1706333"/>
            <a:ext cx="10214658" cy="43616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4869DA0-A2E8-70AB-0E9E-C171DE85C41F}"/>
              </a:ext>
            </a:extLst>
          </p:cNvPr>
          <p:cNvSpPr/>
          <p:nvPr/>
        </p:nvSpPr>
        <p:spPr>
          <a:xfrm>
            <a:off x="929013" y="1701452"/>
            <a:ext cx="1732767" cy="6263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cs typeface="Segoe UI"/>
              </a:rPr>
              <a:t>Phase 1: Research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903093-4652-6281-C0DC-A68B070894CB}"/>
              </a:ext>
            </a:extLst>
          </p:cNvPr>
          <p:cNvSpPr/>
          <p:nvPr/>
        </p:nvSpPr>
        <p:spPr>
          <a:xfrm>
            <a:off x="2891423" y="1701451"/>
            <a:ext cx="1732767" cy="6263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dirty="0">
                <a:cs typeface="Segoe UI"/>
              </a:rPr>
              <a:t>Phase 2: Requirements Review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380712-EBA1-A7EE-9015-FCB2F57CD378}"/>
              </a:ext>
            </a:extLst>
          </p:cNvPr>
          <p:cNvSpPr/>
          <p:nvPr/>
        </p:nvSpPr>
        <p:spPr>
          <a:xfrm>
            <a:off x="5031285" y="1398737"/>
            <a:ext cx="1722329" cy="6158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dirty="0">
                <a:cs typeface="Segoe UI"/>
              </a:rPr>
              <a:t>Phase 3:  Design and Simulations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982B64-8B5E-3DA8-659E-92E686082FC2}"/>
              </a:ext>
            </a:extLst>
          </p:cNvPr>
          <p:cNvSpPr/>
          <p:nvPr/>
        </p:nvSpPr>
        <p:spPr>
          <a:xfrm>
            <a:off x="7254654" y="1398736"/>
            <a:ext cx="1722329" cy="6158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dirty="0">
                <a:cs typeface="Segoe UI"/>
              </a:rPr>
              <a:t>Phase 4:  Testing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803E9B-96C6-3E80-E42C-D13931EC7790}"/>
              </a:ext>
            </a:extLst>
          </p:cNvPr>
          <p:cNvSpPr/>
          <p:nvPr/>
        </p:nvSpPr>
        <p:spPr>
          <a:xfrm>
            <a:off x="9415393" y="1711886"/>
            <a:ext cx="1722329" cy="6158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dirty="0">
                <a:cs typeface="Segoe UI"/>
              </a:rPr>
              <a:t>Phase 5:  Conclusions</a:t>
            </a:r>
          </a:p>
        </p:txBody>
      </p:sp>
    </p:spTree>
    <p:extLst>
      <p:ext uri="{BB962C8B-B14F-4D97-AF65-F5344CB8AC3E}">
        <p14:creationId xmlns:p14="http://schemas.microsoft.com/office/powerpoint/2010/main" val="2571751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Methodology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645902" y="6320225"/>
            <a:ext cx="354904" cy="3444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5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1005325"/>
            <a:ext cx="8267940" cy="7902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Digitized System Overview</a:t>
            </a:r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4D22E0E9-A2BB-FA19-5577-3872F88F0C58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9C207682-07CF-28F2-B55F-0F081D59AE67}"/>
              </a:ext>
            </a:extLst>
          </p:cNvPr>
          <p:cNvSpPr txBox="1">
            <a:spLocks/>
          </p:cNvSpPr>
          <p:nvPr/>
        </p:nvSpPr>
        <p:spPr>
          <a:xfrm>
            <a:off x="423896" y="1798736"/>
            <a:ext cx="5022778" cy="41992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sz="1600" dirty="0">
                <a:solidFill>
                  <a:srgbClr val="0070C0"/>
                </a:solidFill>
                <a:ea typeface="+mn-lt"/>
                <a:cs typeface="+mn-lt"/>
              </a:rPr>
              <a:t>System Scope:</a:t>
            </a:r>
            <a:r>
              <a:rPr lang="en-US" sz="1600" dirty="0">
                <a:ea typeface="+mn-lt"/>
                <a:cs typeface="+mn-lt"/>
              </a:rPr>
              <a:t> Modernize HP141T by replacing CRT with LCD touchscreen, retaining 8555A/8552B plug-ins.</a:t>
            </a:r>
            <a:endParaRPr lang="en-US" sz="1600" dirty="0">
              <a:cs typeface="Segoe UI"/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rgbClr val="0070C0"/>
                </a:solidFill>
                <a:ea typeface="+mn-lt"/>
                <a:cs typeface="+mn-lt"/>
              </a:rPr>
              <a:t>Subsystems</a:t>
            </a:r>
            <a:r>
              <a:rPr lang="en-US" sz="1600" dirty="0">
                <a:ea typeface="+mn-lt"/>
                <a:cs typeface="+mn-lt"/>
              </a:rPr>
              <a:t> </a:t>
            </a:r>
            <a:endParaRPr lang="en-US" sz="1600">
              <a:cs typeface="Segoe UI"/>
            </a:endParaRPr>
          </a:p>
          <a:p>
            <a:pPr marL="227965" indent="-227965"/>
            <a:r>
              <a:rPr lang="en-US" sz="1600" dirty="0">
                <a:solidFill>
                  <a:srgbClr val="0070C0"/>
                </a:solidFill>
                <a:ea typeface="+mn-lt"/>
                <a:cs typeface="+mn-lt"/>
              </a:rPr>
              <a:t>Signal Conditioning (SCS):</a:t>
            </a:r>
            <a:r>
              <a:rPr lang="en-US" sz="1600" dirty="0">
                <a:ea typeface="+mn-lt"/>
                <a:cs typeface="+mn-lt"/>
              </a:rPr>
              <a:t> Scales auxiliary outputs (e.g., -0.8 V to 3.3 V) for ADC compatibility.</a:t>
            </a:r>
            <a:endParaRPr lang="en-US" sz="1600">
              <a:cs typeface="Segoe UI"/>
            </a:endParaRPr>
          </a:p>
          <a:p>
            <a:pPr marL="227965" indent="-227965"/>
            <a:r>
              <a:rPr lang="en-US" sz="1600" dirty="0">
                <a:solidFill>
                  <a:srgbClr val="0070C0"/>
                </a:solidFill>
                <a:ea typeface="+mn-lt"/>
                <a:cs typeface="+mn-lt"/>
              </a:rPr>
              <a:t>Data Acquisition (DAS): </a:t>
            </a:r>
            <a:r>
              <a:rPr lang="en-US" sz="1600" dirty="0">
                <a:ea typeface="+mn-lt"/>
                <a:cs typeface="+mn-lt"/>
              </a:rPr>
              <a:t>Digitizes signals using dual 16-bit ADCs at 7 MSPS on STM32H723ZG.</a:t>
            </a:r>
          </a:p>
          <a:p>
            <a:pPr marL="227965" indent="-227965"/>
            <a:r>
              <a:rPr lang="en-US" sz="1600" dirty="0">
                <a:solidFill>
                  <a:srgbClr val="0070C0"/>
                </a:solidFill>
                <a:ea typeface="+mn-lt"/>
                <a:cs typeface="+mn-lt"/>
              </a:rPr>
              <a:t>Digital Processing (DPS): </a:t>
            </a:r>
            <a:r>
              <a:rPr lang="en-US" sz="1600" dirty="0">
                <a:ea typeface="+mn-lt"/>
                <a:cs typeface="+mn-lt"/>
              </a:rPr>
              <a:t>Processes data on Raspberry Pi 4B for display modes (PHM, AVM, RWM).</a:t>
            </a:r>
            <a:endParaRPr lang="en-US" sz="1600">
              <a:cs typeface="Segoe UI"/>
            </a:endParaRPr>
          </a:p>
          <a:p>
            <a:pPr marL="227965" indent="-227965"/>
            <a:r>
              <a:rPr lang="en-US" sz="1600" dirty="0">
                <a:solidFill>
                  <a:srgbClr val="0070C0"/>
                </a:solidFill>
                <a:ea typeface="+mn-lt"/>
                <a:cs typeface="+mn-lt"/>
              </a:rPr>
              <a:t>Graphical User Interface (GUIS): </a:t>
            </a:r>
            <a:r>
              <a:rPr lang="en-US" sz="1600" dirty="0">
                <a:ea typeface="+mn-lt"/>
                <a:cs typeface="+mn-lt"/>
              </a:rPr>
              <a:t>Displays on 7-inch TFT touchscreen with 8x10 grid.</a:t>
            </a:r>
          </a:p>
          <a:p>
            <a:pPr marL="227965" indent="-227965"/>
            <a:r>
              <a:rPr lang="en-US" sz="1600" dirty="0">
                <a:solidFill>
                  <a:srgbClr val="0070C0"/>
                </a:solidFill>
                <a:ea typeface="+mn-lt"/>
                <a:cs typeface="+mn-lt"/>
              </a:rPr>
              <a:t>Features: </a:t>
            </a:r>
            <a:r>
              <a:rPr lang="en-US" sz="1600" dirty="0">
                <a:ea typeface="+mn-lt"/>
                <a:cs typeface="+mn-lt"/>
              </a:rPr>
              <a:t>Real-time spectrum display, trace storage, and user interaction via touch controls.</a:t>
            </a:r>
          </a:p>
          <a:p>
            <a:pPr marL="227965" indent="-227965"/>
            <a:endParaRPr lang="en-US" sz="1600" dirty="0">
              <a:ea typeface="+mn-lt"/>
              <a:cs typeface="+mn-lt"/>
            </a:endParaRPr>
          </a:p>
          <a:p>
            <a:pPr marL="227965" indent="-227965"/>
            <a:endParaRPr lang="en-US" dirty="0">
              <a:cs typeface="Segoe UI"/>
            </a:endParaRPr>
          </a:p>
        </p:txBody>
      </p:sp>
      <p:pic>
        <p:nvPicPr>
          <p:cNvPr id="5" name="Picture 4" descr="A group of rectangular boxes with text&#10;&#10;AI-generated content may be incorrect.">
            <a:extLst>
              <a:ext uri="{FF2B5EF4-FFF2-40B4-BE49-F238E27FC236}">
                <a16:creationId xmlns:a16="http://schemas.microsoft.com/office/drawing/2014/main" id="{6EB78A90-FDDF-AFAC-47B9-F502E2CDB0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693" y="2199185"/>
            <a:ext cx="5696472" cy="24523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5CB81D-6CAA-26CE-6FE5-5AF1C61B80C5}"/>
              </a:ext>
            </a:extLst>
          </p:cNvPr>
          <p:cNvSpPr txBox="1"/>
          <p:nvPr/>
        </p:nvSpPr>
        <p:spPr>
          <a:xfrm>
            <a:off x="5815881" y="4648503"/>
            <a:ext cx="558452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5: Overall system diagram.</a:t>
            </a:r>
            <a:endParaRPr lang="en-US" dirty="0">
              <a:solidFill>
                <a:srgbClr val="0070C0"/>
              </a:solidFill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137623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8B835-0E47-728D-51E6-974B60B47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27FD69-91C9-3B24-F6AF-93A748B00DA4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81C84312-C4B5-8E36-5F82-E596F4FAF7A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8ABBA7-0683-9A42-348E-8C7904D51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Methodology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7FEF8516-8AA9-2C09-4E08-2643A4D93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AFE03BFF-CFA5-6270-B7B6-925A47CF6378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5CC06D7-B1B9-B1D8-7908-56911C363175}"/>
              </a:ext>
            </a:extLst>
          </p:cNvPr>
          <p:cNvSpPr/>
          <p:nvPr/>
        </p:nvSpPr>
        <p:spPr>
          <a:xfrm>
            <a:off x="11645902" y="6320225"/>
            <a:ext cx="354904" cy="3444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6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E06DA6CE-1F4B-8436-6EB6-0895129A20BD}"/>
              </a:ext>
            </a:extLst>
          </p:cNvPr>
          <p:cNvSpPr txBox="1">
            <a:spLocks/>
          </p:cNvSpPr>
          <p:nvPr/>
        </p:nvSpPr>
        <p:spPr>
          <a:xfrm>
            <a:off x="342753" y="1005325"/>
            <a:ext cx="8267940" cy="7902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HP141T System Specifications from User Manuals </a:t>
            </a:r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AB755D32-C4AA-CAC2-6D76-BA4672EE3C16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EC7C8325-495A-025C-3016-24BD0B42B5F5}"/>
              </a:ext>
            </a:extLst>
          </p:cNvPr>
          <p:cNvSpPr txBox="1">
            <a:spLocks/>
          </p:cNvSpPr>
          <p:nvPr/>
        </p:nvSpPr>
        <p:spPr>
          <a:xfrm>
            <a:off x="568580" y="1972356"/>
            <a:ext cx="5366584" cy="382294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Power:</a:t>
            </a:r>
            <a:r>
              <a:rPr lang="en-US" dirty="0">
                <a:ea typeface="+mn-lt"/>
                <a:cs typeface="+mn-lt"/>
              </a:rPr>
              <a:t> 220 V single-phase, 60 Hz, &lt; 225 W with plug-ins.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CRT Display: </a:t>
            </a:r>
            <a:endParaRPr lang="en-US" b="1" dirty="0">
              <a:solidFill>
                <a:srgbClr val="000000"/>
              </a:solidFill>
              <a:cs typeface="Segoe UI"/>
            </a:endParaRPr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9 kV accelerating potential, P31 phosphor, 8x10 division graticule.</a:t>
            </a:r>
            <a:endParaRPr lang="en-US" dirty="0"/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Frequency bandwidth: up to 2 GHz per sweep, tunable to 18 GHz.</a:t>
            </a:r>
            <a:endParaRPr lang="en-US" dirty="0"/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Resolution: 100 Hz/division to 2 kHz/division.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Outputs: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Pen-Lift: 0 V to 14 V.</a:t>
            </a:r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Vertical Output: 0 V to -0.8 V.</a:t>
            </a:r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Horizontal Output: -5 V to 5 V (sawtooth).</a:t>
            </a:r>
            <a:endParaRPr lang="en-US">
              <a:solidFill>
                <a:srgbClr val="0070C0"/>
              </a:solidFill>
              <a:ea typeface="+mn-lt"/>
              <a:cs typeface="+mn-lt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Implications:</a:t>
            </a:r>
            <a:r>
              <a:rPr lang="en-US" dirty="0">
                <a:ea typeface="+mn-lt"/>
                <a:cs typeface="+mn-lt"/>
              </a:rPr>
              <a:t> New display must match resolution and voltage ranges.</a:t>
            </a:r>
          </a:p>
          <a:p>
            <a:pPr marL="227965" indent="-227965"/>
            <a:endParaRPr lang="en-US" dirty="0">
              <a:ea typeface="+mn-lt"/>
              <a:cs typeface="+mn-lt"/>
            </a:endParaRPr>
          </a:p>
        </p:txBody>
      </p:sp>
      <p:pic>
        <p:nvPicPr>
          <p:cNvPr id="5" name="Picture 4" descr="A close-up of a voltage test&#10;&#10;AI-generated content may be incorrect.">
            <a:extLst>
              <a:ext uri="{FF2B5EF4-FFF2-40B4-BE49-F238E27FC236}">
                <a16:creationId xmlns:a16="http://schemas.microsoft.com/office/drawing/2014/main" id="{6B1F6B58-594A-5EBE-9E30-1DE91DD44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919" y="4302647"/>
            <a:ext cx="5548011" cy="1146376"/>
          </a:xfrm>
          <a:prstGeom prst="rect">
            <a:avLst/>
          </a:prstGeom>
        </p:spPr>
      </p:pic>
      <p:pic>
        <p:nvPicPr>
          <p:cNvPr id="8" name="Picture 7" descr="Close-up of a black and white device&#10;&#10;AI-generated content may be incorrect.">
            <a:extLst>
              <a:ext uri="{FF2B5EF4-FFF2-40B4-BE49-F238E27FC236}">
                <a16:creationId xmlns:a16="http://schemas.microsoft.com/office/drawing/2014/main" id="{F6FACE5C-0ABB-D641-FFEB-552E504AD5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6354" y="1292505"/>
            <a:ext cx="2777926" cy="19966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D47FD0C-2C10-1551-215F-6CC6FAF6731C}"/>
              </a:ext>
            </a:extLst>
          </p:cNvPr>
          <p:cNvSpPr txBox="1"/>
          <p:nvPr/>
        </p:nvSpPr>
        <p:spPr>
          <a:xfrm>
            <a:off x="6083315" y="3429463"/>
            <a:ext cx="277765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6.1: Highlighting of HP8552B IF Section Outputs</a:t>
            </a:r>
            <a:endParaRPr lang="en-US">
              <a:solidFill>
                <a:srgbClr val="0070C0"/>
              </a:solidFill>
              <a:cs typeface="Segoe 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AC9718-2D5C-F17E-3EE3-CE2391B9870E}"/>
              </a:ext>
            </a:extLst>
          </p:cNvPr>
          <p:cNvSpPr txBox="1"/>
          <p:nvPr/>
        </p:nvSpPr>
        <p:spPr>
          <a:xfrm>
            <a:off x="6102606" y="5455031"/>
            <a:ext cx="558452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Table 6.1: Characteristics of the HP141T Auxiliary Outputs</a:t>
            </a:r>
            <a:endParaRPr lang="en-US" dirty="0">
              <a:solidFill>
                <a:srgbClr val="0070C0"/>
              </a:solidFill>
              <a:cs typeface="Segoe U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D32765-5E67-EEC8-2356-D0173640798E}"/>
              </a:ext>
            </a:extLst>
          </p:cNvPr>
          <p:cNvSpPr txBox="1"/>
          <p:nvPr/>
        </p:nvSpPr>
        <p:spPr>
          <a:xfrm>
            <a:off x="8909466" y="3429462"/>
            <a:ext cx="277765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6.2: Sawtooth scan output for analyzing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B6D4632-CB02-9D98-C61D-86E68F7F05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7455" y="1339888"/>
            <a:ext cx="2396684" cy="2094777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5B7669E1-B178-B3E9-9BA5-17C2ACB5AFFA}"/>
              </a:ext>
            </a:extLst>
          </p:cNvPr>
          <p:cNvSpPr/>
          <p:nvPr/>
        </p:nvSpPr>
        <p:spPr>
          <a:xfrm>
            <a:off x="8501444" y="1967828"/>
            <a:ext cx="805735" cy="3383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cs typeface="Segoe UI"/>
              </a:rPr>
              <a:t>Vx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98426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Methodology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645902" y="6320225"/>
            <a:ext cx="354904" cy="3444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7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HP141T Emulator Subsystem Design</a:t>
            </a:r>
            <a:endParaRPr lang="en-US" dirty="0"/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197837D6-6E6A-F4D8-2FC8-D3B2A436CF8E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836BA8-0860-55DE-80EC-732FE214CAB4}"/>
              </a:ext>
            </a:extLst>
          </p:cNvPr>
          <p:cNvSpPr txBox="1">
            <a:spLocks/>
          </p:cNvSpPr>
          <p:nvPr/>
        </p:nvSpPr>
        <p:spPr>
          <a:xfrm>
            <a:off x="568580" y="1875901"/>
            <a:ext cx="4363445" cy="43245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Purpose:</a:t>
            </a:r>
            <a:r>
              <a:rPr lang="en-US" dirty="0">
                <a:ea typeface="+mn-lt"/>
                <a:cs typeface="+mn-lt"/>
              </a:rPr>
              <a:t> Emulate CRT auxiliary outputs (vertical, horizontal, pen-lift) for digital conversion.</a:t>
            </a:r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Design: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>
              <a:cs typeface="Segoe UI"/>
            </a:endParaRPr>
          </a:p>
          <a:p>
            <a:pPr marL="227965" indent="-227965"/>
            <a:r>
              <a:rPr lang="en-US" dirty="0">
                <a:ea typeface="+mn-lt"/>
                <a:cs typeface="+mn-lt"/>
              </a:rPr>
              <a:t>Use 555-timer for sawtooth signal (-5 V to 5 V, adjustable frequency).</a:t>
            </a:r>
            <a:endParaRPr lang="en-US" dirty="0"/>
          </a:p>
          <a:p>
            <a:pPr marL="227965" indent="-227965"/>
            <a:r>
              <a:rPr lang="en-US" dirty="0">
                <a:ea typeface="+mn-lt"/>
                <a:cs typeface="+mn-lt"/>
              </a:rPr>
              <a:t>Voltage biasing circuit with potentiometer for vertical (0 V to 3.0 V) and pen-lift (0 V to 14 V) outputs.</a:t>
            </a:r>
          </a:p>
          <a:p>
            <a:pPr marL="227965" indent="-227965"/>
            <a:r>
              <a:rPr lang="en-US" dirty="0">
                <a:ea typeface="+mn-lt"/>
                <a:cs typeface="+mn-lt"/>
              </a:rPr>
              <a:t>Interface with signal conditioning circuit using same cables as HP141T.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Testing:</a:t>
            </a:r>
            <a:r>
              <a:rPr lang="en-US" dirty="0">
                <a:ea typeface="+mn-lt"/>
                <a:cs typeface="+mn-lt"/>
              </a:rPr>
              <a:t> Verify with </a:t>
            </a:r>
            <a:r>
              <a:rPr lang="en-US" dirty="0" err="1">
                <a:ea typeface="+mn-lt"/>
                <a:cs typeface="+mn-lt"/>
              </a:rPr>
              <a:t>Picoscope</a:t>
            </a:r>
            <a:r>
              <a:rPr lang="en-US" dirty="0">
                <a:ea typeface="+mn-lt"/>
                <a:cs typeface="+mn-lt"/>
              </a:rPr>
              <a:t> 2204A against expected voltage ranges (UTB00-UTB04).</a:t>
            </a:r>
          </a:p>
        </p:txBody>
      </p:sp>
      <p:pic>
        <p:nvPicPr>
          <p:cNvPr id="5" name="Picture 4" descr="A diagram of a circuit board&#10;&#10;AI-generated content may be incorrect.">
            <a:extLst>
              <a:ext uri="{FF2B5EF4-FFF2-40B4-BE49-F238E27FC236}">
                <a16:creationId xmlns:a16="http://schemas.microsoft.com/office/drawing/2014/main" id="{42E66C78-2FBF-8179-CE79-9E3C5405B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354" y="1528039"/>
            <a:ext cx="2662179" cy="3425746"/>
          </a:xfrm>
          <a:prstGeom prst="rect">
            <a:avLst/>
          </a:prstGeom>
        </p:spPr>
      </p:pic>
      <p:pic>
        <p:nvPicPr>
          <p:cNvPr id="8" name="Picture 7" descr="A green circuit board with many small round objects&#10;&#10;AI-generated content may be incorrect.">
            <a:extLst>
              <a:ext uri="{FF2B5EF4-FFF2-40B4-BE49-F238E27FC236}">
                <a16:creationId xmlns:a16="http://schemas.microsoft.com/office/drawing/2014/main" id="{DD6046CA-19B0-3DAF-C60E-4EFC1730D3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7223" y="3510622"/>
            <a:ext cx="2666638" cy="17176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C815DB-C665-D430-C15E-0CB72C28C87C}"/>
              </a:ext>
            </a:extLst>
          </p:cNvPr>
          <p:cNvSpPr txBox="1"/>
          <p:nvPr/>
        </p:nvSpPr>
        <p:spPr>
          <a:xfrm>
            <a:off x="5388834" y="5098145"/>
            <a:ext cx="330816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7.1: XR2206-based 85552B waveform generator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361DF8-7D09-6658-C8FB-1995C0CB7F9E}"/>
              </a:ext>
            </a:extLst>
          </p:cNvPr>
          <p:cNvSpPr txBox="1"/>
          <p:nvPr/>
        </p:nvSpPr>
        <p:spPr>
          <a:xfrm>
            <a:off x="8861239" y="5368221"/>
            <a:ext cx="260403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7.3: HP141T Emulator Circuit Board</a:t>
            </a:r>
            <a:endParaRPr lang="en-US" dirty="0"/>
          </a:p>
        </p:txBody>
      </p:sp>
      <p:pic>
        <p:nvPicPr>
          <p:cNvPr id="17" name="Picture 16" descr="A red line graph on a white background&#10;&#10;AI-generated content may be incorrect.">
            <a:extLst>
              <a:ext uri="{FF2B5EF4-FFF2-40B4-BE49-F238E27FC236}">
                <a16:creationId xmlns:a16="http://schemas.microsoft.com/office/drawing/2014/main" id="{163B628C-A3A8-F225-538F-BC0874C904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3493" y="1114032"/>
            <a:ext cx="3183039" cy="150477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02ADD26-0F67-1BC4-FE49-4A3A601923A1}"/>
              </a:ext>
            </a:extLst>
          </p:cNvPr>
          <p:cNvSpPr txBox="1"/>
          <p:nvPr/>
        </p:nvSpPr>
        <p:spPr>
          <a:xfrm>
            <a:off x="8870884" y="2667461"/>
            <a:ext cx="260403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7.2: Simulated sinusoidal vertical output</a:t>
            </a:r>
          </a:p>
        </p:txBody>
      </p:sp>
    </p:spTree>
    <p:extLst>
      <p:ext uri="{BB962C8B-B14F-4D97-AF65-F5344CB8AC3E}">
        <p14:creationId xmlns:p14="http://schemas.microsoft.com/office/powerpoint/2010/main" val="3513174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56179C-3283-FDE9-304C-3A9FB25C6AF5}"/>
              </a:ext>
            </a:extLst>
          </p:cNvPr>
          <p:cNvSpPr/>
          <p:nvPr/>
        </p:nvSpPr>
        <p:spPr>
          <a:xfrm>
            <a:off x="-9644" y="857215"/>
            <a:ext cx="12200407" cy="132420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building with a mountain in the background&#10;&#10;Description automatically generated">
            <a:extLst>
              <a:ext uri="{FF2B5EF4-FFF2-40B4-BE49-F238E27FC236}">
                <a16:creationId xmlns:a16="http://schemas.microsoft.com/office/drawing/2014/main" id="{9333609F-196F-8576-AEBC-2D1A82D56A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7" t="30380" r="-43" b="375"/>
          <a:stretch/>
        </p:blipFill>
        <p:spPr>
          <a:xfrm>
            <a:off x="-9278" y="5802377"/>
            <a:ext cx="12211307" cy="105227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75583F-376C-40AE-9849-09070F0B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157" y="2691"/>
            <a:ext cx="12199346" cy="81025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</a:rPr>
              <a:t>Methodology</a:t>
            </a:r>
            <a:endParaRPr lang="en-US" dirty="0"/>
          </a:p>
        </p:txBody>
      </p:sp>
      <p:pic>
        <p:nvPicPr>
          <p:cNvPr id="3" name="Picture 2" descr="A logo of a university&#10;&#10;Description automatically generated">
            <a:extLst>
              <a:ext uri="{FF2B5EF4-FFF2-40B4-BE49-F238E27FC236}">
                <a16:creationId xmlns:a16="http://schemas.microsoft.com/office/drawing/2014/main" id="{447B08D6-A451-D7BE-6D6F-9A48B6799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2" y="65154"/>
            <a:ext cx="710239" cy="748497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4802EF0F-FA34-8006-FAB6-D3321F38D2D3}"/>
              </a:ext>
            </a:extLst>
          </p:cNvPr>
          <p:cNvSpPr txBox="1">
            <a:spLocks/>
          </p:cNvSpPr>
          <p:nvPr/>
        </p:nvSpPr>
        <p:spPr>
          <a:xfrm>
            <a:off x="10173181" y="64185"/>
            <a:ext cx="1931043" cy="795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0070C0"/>
                </a:solidFill>
              </a:rPr>
              <a:t>28 May 2025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4C9AFE-19F8-01D4-25DC-D6FA21F96EE6}"/>
              </a:ext>
            </a:extLst>
          </p:cNvPr>
          <p:cNvSpPr/>
          <p:nvPr/>
        </p:nvSpPr>
        <p:spPr>
          <a:xfrm>
            <a:off x="11645902" y="6320225"/>
            <a:ext cx="354904" cy="3444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cs typeface="Segoe UI"/>
              </a:rPr>
              <a:t>8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D8356A2-97E7-44D7-F280-E94B38F28C2D}"/>
              </a:ext>
            </a:extLst>
          </p:cNvPr>
          <p:cNvSpPr txBox="1">
            <a:spLocks/>
          </p:cNvSpPr>
          <p:nvPr/>
        </p:nvSpPr>
        <p:spPr>
          <a:xfrm>
            <a:off x="342753" y="995680"/>
            <a:ext cx="5191004" cy="799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  <a:cs typeface="Segoe UI Semibold"/>
              </a:rPr>
              <a:t>Signal Conditioning Subsystem (SCS) Design</a:t>
            </a:r>
            <a:endParaRPr lang="en-US" dirty="0"/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27FCDA6E-3A3E-9641-B129-680785914EF8}"/>
              </a:ext>
            </a:extLst>
          </p:cNvPr>
          <p:cNvSpPr txBox="1">
            <a:spLocks/>
          </p:cNvSpPr>
          <p:nvPr/>
        </p:nvSpPr>
        <p:spPr>
          <a:xfrm>
            <a:off x="-393473" y="6324158"/>
            <a:ext cx="4350891" cy="462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9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Digitizing and </a:t>
            </a:r>
            <a:r>
              <a:rPr lang="en-US" sz="1400" dirty="0" err="1">
                <a:solidFill>
                  <a:schemeClr val="bg1"/>
                </a:solidFill>
              </a:rPr>
              <a:t>Moderning</a:t>
            </a:r>
            <a:r>
              <a:rPr lang="en-US" sz="1400" dirty="0">
                <a:solidFill>
                  <a:schemeClr val="bg1"/>
                </a:solidFill>
              </a:rPr>
              <a:t> a HP141-display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5EC7868E-A5EE-F110-A0D2-100E2F7E5160}"/>
              </a:ext>
            </a:extLst>
          </p:cNvPr>
          <p:cNvSpPr txBox="1">
            <a:spLocks/>
          </p:cNvSpPr>
          <p:nvPr/>
        </p:nvSpPr>
        <p:spPr>
          <a:xfrm>
            <a:off x="568580" y="1982002"/>
            <a:ext cx="4479192" cy="38808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228598" indent="-228598" algn="l" defTabSz="91439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Goal:</a:t>
            </a:r>
            <a:r>
              <a:rPr lang="en-US" dirty="0">
                <a:ea typeface="+mn-lt"/>
                <a:cs typeface="+mn-lt"/>
              </a:rPr>
              <a:t> Condition HP141T analog outputs for ADC compatibility.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Design: </a:t>
            </a:r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Use op-amp circuits with gain A to scale outputs (e.g., -0.8 V to 0 V → 0 V to 3.3 V).</a:t>
            </a:r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Logic level-shifters to shift voltages (e.g., -5 V to 5 V → 0 V to 3.3 V).</a:t>
            </a:r>
            <a:endParaRPr lang="en-US" dirty="0"/>
          </a:p>
          <a:p>
            <a:pPr marL="685165" lvl="1" indent="-227965"/>
            <a:r>
              <a:rPr lang="en-US" dirty="0">
                <a:ea typeface="+mn-lt"/>
                <a:cs typeface="+mn-lt"/>
              </a:rPr>
              <a:t>Include noise reduction to address CRT persistence issues.</a:t>
            </a:r>
          </a:p>
          <a:p>
            <a:pPr marL="227965" indent="-227965"/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Validation:</a:t>
            </a:r>
            <a:r>
              <a:rPr lang="en-US" dirty="0">
                <a:ea typeface="+mn-lt"/>
                <a:cs typeface="+mn-lt"/>
              </a:rPr>
              <a:t> Test with </a:t>
            </a:r>
            <a:r>
              <a:rPr lang="en-US" err="1">
                <a:ea typeface="+mn-lt"/>
                <a:cs typeface="+mn-lt"/>
              </a:rPr>
              <a:t>Picoscope</a:t>
            </a:r>
            <a:r>
              <a:rPr lang="en-US" dirty="0">
                <a:ea typeface="+mn-lt"/>
                <a:cs typeface="+mn-lt"/>
              </a:rPr>
              <a:t> for inversion, scaling, and signal integrity (UTC01-UTC05).</a:t>
            </a:r>
          </a:p>
          <a:p>
            <a:pPr marL="227965" indent="-227965"/>
            <a:endParaRPr lang="en-US" dirty="0">
              <a:cs typeface="Segoe UI"/>
            </a:endParaRPr>
          </a:p>
        </p:txBody>
      </p:sp>
      <p:pic>
        <p:nvPicPr>
          <p:cNvPr id="5" name="Picture 4" descr="A diagram of a circuit&#10;&#10;AI-generated content may be incorrect.">
            <a:extLst>
              <a:ext uri="{FF2B5EF4-FFF2-40B4-BE49-F238E27FC236}">
                <a16:creationId xmlns:a16="http://schemas.microsoft.com/office/drawing/2014/main" id="{EA3DE986-E4DE-CBEB-76F7-9BCF5FA620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8154" y="1253924"/>
            <a:ext cx="2994020" cy="39739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5179C4E-0978-65DC-1348-9DFD260CF232}"/>
              </a:ext>
            </a:extLst>
          </p:cNvPr>
          <p:cNvSpPr txBox="1"/>
          <p:nvPr/>
        </p:nvSpPr>
        <p:spPr>
          <a:xfrm>
            <a:off x="5282732" y="5223537"/>
            <a:ext cx="330816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8.1: Amplifier-based Signal Conditioning circuits.</a:t>
            </a:r>
            <a:endParaRPr lang="en-US" dirty="0"/>
          </a:p>
        </p:txBody>
      </p:sp>
      <p:pic>
        <p:nvPicPr>
          <p:cNvPr id="11" name="Picture 10" descr="A green circuit board with many small components&#10;&#10;AI-generated content may be incorrect.">
            <a:extLst>
              <a:ext uri="{FF2B5EF4-FFF2-40B4-BE49-F238E27FC236}">
                <a16:creationId xmlns:a16="http://schemas.microsoft.com/office/drawing/2014/main" id="{7E1FC458-61EB-8823-3DED-7A2AD9C25C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7224" y="3395240"/>
            <a:ext cx="1806362" cy="207379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58F438A-3B52-4DC4-C258-D8704ED11012}"/>
              </a:ext>
            </a:extLst>
          </p:cNvPr>
          <p:cNvSpPr txBox="1"/>
          <p:nvPr/>
        </p:nvSpPr>
        <p:spPr>
          <a:xfrm>
            <a:off x="8677972" y="5464675"/>
            <a:ext cx="330816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8.3: Signal Conditioning Subsystem hardware.</a:t>
            </a:r>
            <a:endParaRPr lang="en-US" dirty="0">
              <a:cs typeface="Segoe U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8E70C2-C974-36A7-AB17-24DD7B4E29D6}"/>
              </a:ext>
            </a:extLst>
          </p:cNvPr>
          <p:cNvSpPr txBox="1"/>
          <p:nvPr/>
        </p:nvSpPr>
        <p:spPr>
          <a:xfrm>
            <a:off x="8870885" y="2744626"/>
            <a:ext cx="260403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cs typeface="Segoe UI"/>
              </a:rPr>
              <a:t>Figure 8.2: </a:t>
            </a:r>
            <a:r>
              <a:rPr lang="en-US" sz="1600" dirty="0" err="1">
                <a:solidFill>
                  <a:srgbClr val="0070C0"/>
                </a:solidFill>
                <a:cs typeface="Segoe UI"/>
              </a:rPr>
              <a:t>LTSpice</a:t>
            </a:r>
            <a:r>
              <a:rPr lang="en-US" sz="1600" dirty="0">
                <a:solidFill>
                  <a:srgbClr val="0070C0"/>
                </a:solidFill>
                <a:cs typeface="Segoe UI"/>
              </a:rPr>
              <a:t> simulation outputs.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02B24E7-15BC-CCFD-50FF-90066FF544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5266" y="1168728"/>
            <a:ext cx="3211974" cy="156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716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yslexia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D24726"/>
      </a:accent2>
      <a:accent3>
        <a:srgbClr val="9B5AC8"/>
      </a:accent3>
      <a:accent4>
        <a:srgbClr val="F0A11F"/>
      </a:accent4>
      <a:accent5>
        <a:srgbClr val="CB5BA3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d map for Dyslexia_Win32_ss_v3.potx" id="{52B68AD9-87CD-4104-BE88-D09E115B5193}" vid="{32DE419F-2C9E-491B-9DE2-9CB15F0BBAC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A1A6209-623F-4A40-A043-EF97F4DE517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8CC2A95-AB18-4E2B-BAAB-ED507F826E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478DEAE-E0CA-42BB-BA2E-F6A39AAEB4B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Mind map</Template>
  <TotalTime>0</TotalTime>
  <Words>199</Words>
  <Application>Microsoft Office PowerPoint</Application>
  <PresentationFormat>Widescreen</PresentationFormat>
  <Paragraphs>78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Digitizing and Modernizing  an HP141-display</vt:lpstr>
      <vt:lpstr>Introduction</vt:lpstr>
      <vt:lpstr>Background</vt:lpstr>
      <vt:lpstr>Objectives</vt:lpstr>
      <vt:lpstr>Methodology</vt:lpstr>
      <vt:lpstr>Methodology</vt:lpstr>
      <vt:lpstr>Methodology</vt:lpstr>
      <vt:lpstr>Methodology</vt:lpstr>
      <vt:lpstr>Methodology</vt:lpstr>
      <vt:lpstr>Methodology</vt:lpstr>
      <vt:lpstr>Methodology</vt:lpstr>
      <vt:lpstr>Methodology</vt:lpstr>
      <vt:lpstr>Methodology</vt:lpstr>
      <vt:lpstr>Results and Discussion</vt:lpstr>
      <vt:lpstr>Results and Discussion</vt:lpstr>
      <vt:lpstr>Results and Discussion</vt:lpstr>
      <vt:lpstr>Results and Discussion</vt:lpstr>
      <vt:lpstr>Results and Discussion</vt:lpstr>
      <vt:lpstr>Results and Discussion</vt:lpstr>
      <vt:lpstr>Conclusion</vt:lpstr>
      <vt:lpstr>Recommendations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3011</cp:revision>
  <dcterms:created xsi:type="dcterms:W3CDTF">2024-10-29T14:37:31Z</dcterms:created>
  <dcterms:modified xsi:type="dcterms:W3CDTF">2025-05-28T01:26:17Z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